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6"/>
  </p:notesMasterIdLst>
  <p:sldIdLst>
    <p:sldId id="256" r:id="rId2"/>
    <p:sldId id="261" r:id="rId3"/>
    <p:sldId id="258" r:id="rId4"/>
    <p:sldId id="285" r:id="rId5"/>
    <p:sldId id="282" r:id="rId6"/>
    <p:sldId id="267" r:id="rId7"/>
    <p:sldId id="268" r:id="rId8"/>
    <p:sldId id="259" r:id="rId9"/>
    <p:sldId id="260" r:id="rId10"/>
    <p:sldId id="263" r:id="rId11"/>
    <p:sldId id="275" r:id="rId12"/>
    <p:sldId id="287" r:id="rId13"/>
    <p:sldId id="276" r:id="rId14"/>
    <p:sldId id="286" r:id="rId15"/>
  </p:sldIdLst>
  <p:sldSz cx="9144000" cy="5143500" type="screen16x9"/>
  <p:notesSz cx="6858000" cy="9144000"/>
  <p:embeddedFontLst>
    <p:embeddedFont>
      <p:font typeface="Nanum Gothic" panose="020B0604020202020204" charset="-127"/>
      <p:regular r:id="rId17"/>
      <p:bold r:id="rId18"/>
    </p:embeddedFont>
    <p:embeddedFont>
      <p:font typeface="Bebas Neue" panose="020B0606020202050201" pitchFamily="34" charset="0"/>
      <p:regular r:id="rId19"/>
    </p:embeddedFont>
    <p:embeddedFont>
      <p:font typeface="Calibri" panose="020F0502020204030204" pitchFamily="34" charset="0"/>
      <p:regular r:id="rId20"/>
      <p:bold r:id="rId21"/>
      <p:italic r:id="rId22"/>
      <p:boldItalic r:id="rId23"/>
    </p:embeddedFont>
    <p:embeddedFont>
      <p:font typeface="Playfair Display" panose="00000500000000000000" pitchFamily="2" charset="0"/>
      <p:regular r:id="rId24"/>
      <p:bold r:id="rId25"/>
      <p:italic r:id="rId26"/>
      <p:boldItalic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FB4813-161D-4ABD-BE45-F4AACCF531C3}">
  <a:tblStyle styleId="{C2FB4813-161D-4ABD-BE45-F4AACCF531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76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2c5ecb31b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2c5ecb31b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16b73ab46f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16b73ab46f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216b73ab46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216b73ab46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16b73ab46f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16b73ab46f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216b73ab46f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216b73ab46f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216b73ab46f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216b73ab46f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16b73ab46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16b73ab46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216fe5e8be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216fe5e8b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16b73ab46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16b73ab46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16b73ab46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16b73ab46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350950" y="11324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23550" y="32618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13" name="Google Shape;13;p2"/>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2140950" y="3261875"/>
            <a:ext cx="4862100" cy="475800"/>
          </a:xfrm>
          <a:prstGeom prst="rect">
            <a:avLst/>
          </a:prstGeom>
          <a:solidFill>
            <a:schemeClr val="dk1"/>
          </a:solid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2394600" y="1418872"/>
            <a:ext cx="4354800" cy="13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4" name="Google Shape;124;p14"/>
          <p:cNvSpPr txBox="1">
            <a:spLocks noGrp="1"/>
          </p:cNvSpPr>
          <p:nvPr>
            <p:ph type="subTitle" idx="1"/>
          </p:nvPr>
        </p:nvSpPr>
        <p:spPr>
          <a:xfrm>
            <a:off x="2394600" y="2803627"/>
            <a:ext cx="4354800" cy="92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 name="Google Shape;125;p14"/>
          <p:cNvSpPr/>
          <p:nvPr/>
        </p:nvSpPr>
        <p:spPr>
          <a:xfrm>
            <a:off x="4142550" y="87750"/>
            <a:ext cx="858900" cy="903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541375"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7008600" y="2803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37"/>
        <p:cNvGrpSpPr/>
        <p:nvPr/>
      </p:nvGrpSpPr>
      <p:grpSpPr>
        <a:xfrm>
          <a:off x="0" y="0"/>
          <a:ext cx="0" cy="0"/>
          <a:chOff x="0" y="0"/>
          <a:chExt cx="0" cy="0"/>
        </a:xfrm>
      </p:grpSpPr>
      <p:sp>
        <p:nvSpPr>
          <p:cNvPr id="138" name="Google Shape;138;p16"/>
          <p:cNvSpPr/>
          <p:nvPr/>
        </p:nvSpPr>
        <p:spPr>
          <a:xfrm>
            <a:off x="3427875"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7492625" y="-1530549"/>
            <a:ext cx="3339000" cy="3512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651850" y="4496222"/>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txBox="1">
            <a:spLocks noGrp="1"/>
          </p:cNvSpPr>
          <p:nvPr>
            <p:ph type="title"/>
          </p:nvPr>
        </p:nvSpPr>
        <p:spPr>
          <a:xfrm>
            <a:off x="713100" y="1089350"/>
            <a:ext cx="3730200" cy="1821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16"/>
          <p:cNvSpPr txBox="1">
            <a:spLocks noGrp="1"/>
          </p:cNvSpPr>
          <p:nvPr>
            <p:ph type="subTitle" idx="1"/>
          </p:nvPr>
        </p:nvSpPr>
        <p:spPr>
          <a:xfrm>
            <a:off x="713100" y="2910550"/>
            <a:ext cx="3730200" cy="11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3" name="Google Shape;143;p16"/>
          <p:cNvSpPr>
            <a:spLocks noGrp="1"/>
          </p:cNvSpPr>
          <p:nvPr>
            <p:ph type="pic" idx="2"/>
          </p:nvPr>
        </p:nvSpPr>
        <p:spPr>
          <a:xfrm>
            <a:off x="5091900" y="1142550"/>
            <a:ext cx="3339000" cy="2858400"/>
          </a:xfrm>
          <a:prstGeom prst="rect">
            <a:avLst/>
          </a:prstGeom>
          <a:noFill/>
          <a:ln w="9525" cap="flat" cmpd="sng">
            <a:solidFill>
              <a:schemeClr val="dk1"/>
            </a:solidFill>
            <a:prstDash val="solid"/>
            <a:round/>
            <a:headEnd type="none" w="sm" len="sm"/>
            <a:tailEnd type="none" w="sm" len="sm"/>
          </a:ln>
        </p:spPr>
      </p:sp>
      <p:sp>
        <p:nvSpPr>
          <p:cNvPr id="144" name="Google Shape;144;p16"/>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6"/>
        <p:cNvGrpSpPr/>
        <p:nvPr/>
      </p:nvGrpSpPr>
      <p:grpSpPr>
        <a:xfrm>
          <a:off x="0" y="0"/>
          <a:ext cx="0" cy="0"/>
          <a:chOff x="0" y="0"/>
          <a:chExt cx="0" cy="0"/>
        </a:xfrm>
      </p:grpSpPr>
      <p:sp>
        <p:nvSpPr>
          <p:cNvPr id="147" name="Google Shape;147;p17"/>
          <p:cNvSpPr/>
          <p:nvPr/>
        </p:nvSpPr>
        <p:spPr>
          <a:xfrm>
            <a:off x="7013100"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713100" y="385829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txBox="1">
            <a:spLocks noGrp="1"/>
          </p:cNvSpPr>
          <p:nvPr>
            <p:ph type="title"/>
          </p:nvPr>
        </p:nvSpPr>
        <p:spPr>
          <a:xfrm>
            <a:off x="720000" y="1642350"/>
            <a:ext cx="29967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0" name="Google Shape;150;p17"/>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17"/>
          <p:cNvSpPr/>
          <p:nvPr/>
        </p:nvSpPr>
        <p:spPr>
          <a:xfrm>
            <a:off x="-1872950"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7481550" y="2824750"/>
            <a:ext cx="3309300" cy="33093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53"/>
        <p:cNvGrpSpPr/>
        <p:nvPr/>
      </p:nvGrpSpPr>
      <p:grpSpPr>
        <a:xfrm>
          <a:off x="0" y="0"/>
          <a:ext cx="0" cy="0"/>
          <a:chOff x="0" y="0"/>
          <a:chExt cx="0" cy="0"/>
        </a:xfrm>
      </p:grpSpPr>
      <p:sp>
        <p:nvSpPr>
          <p:cNvPr id="154" name="Google Shape;154;p18"/>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696550" y="-233325"/>
            <a:ext cx="1468800" cy="1545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426300" y="40009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8"/>
          <p:cNvSpPr txBox="1">
            <a:spLocks noGrp="1"/>
          </p:cNvSpPr>
          <p:nvPr>
            <p:ph type="subTitle" idx="1"/>
          </p:nvPr>
        </p:nvSpPr>
        <p:spPr>
          <a:xfrm>
            <a:off x="1409450"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0" name="Google Shape;160;p18"/>
          <p:cNvSpPr txBox="1">
            <a:spLocks noGrp="1"/>
          </p:cNvSpPr>
          <p:nvPr>
            <p:ph type="subTitle" idx="2"/>
          </p:nvPr>
        </p:nvSpPr>
        <p:spPr>
          <a:xfrm>
            <a:off x="4752252"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4"/>
        <p:cNvGrpSpPr/>
        <p:nvPr/>
      </p:nvGrpSpPr>
      <p:grpSpPr>
        <a:xfrm>
          <a:off x="0" y="0"/>
          <a:ext cx="0" cy="0"/>
          <a:chOff x="0" y="0"/>
          <a:chExt cx="0" cy="0"/>
        </a:xfrm>
      </p:grpSpPr>
      <p:sp>
        <p:nvSpPr>
          <p:cNvPr id="295" name="Google Shape;295;p29"/>
          <p:cNvSpPr/>
          <p:nvPr/>
        </p:nvSpPr>
        <p:spPr>
          <a:xfrm>
            <a:off x="-615675" y="-637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461775" y="1525600"/>
            <a:ext cx="838500" cy="88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6281800" y="-2000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7321950" y="37269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99"/>
        <p:cNvGrpSpPr/>
        <p:nvPr/>
      </p:nvGrpSpPr>
      <p:grpSpPr>
        <a:xfrm>
          <a:off x="0" y="0"/>
          <a:ext cx="0" cy="0"/>
          <a:chOff x="0" y="0"/>
          <a:chExt cx="0" cy="0"/>
        </a:xfrm>
      </p:grpSpPr>
      <p:cxnSp>
        <p:nvCxnSpPr>
          <p:cNvPr id="300" name="Google Shape;300;p30"/>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301" name="Google Shape;301;p30"/>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302" name="Google Shape;302;p30"/>
          <p:cNvGrpSpPr/>
          <p:nvPr/>
        </p:nvGrpSpPr>
        <p:grpSpPr>
          <a:xfrm>
            <a:off x="8066225" y="912475"/>
            <a:ext cx="729300" cy="3331738"/>
            <a:chOff x="8066225" y="912475"/>
            <a:chExt cx="729300" cy="3331738"/>
          </a:xfrm>
        </p:grpSpPr>
        <p:sp>
          <p:nvSpPr>
            <p:cNvPr id="303" name="Google Shape;303;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348475" y="912475"/>
            <a:ext cx="729300" cy="3331738"/>
            <a:chOff x="8066225" y="912475"/>
            <a:chExt cx="729300" cy="3331738"/>
          </a:xfrm>
        </p:grpSpPr>
        <p:sp>
          <p:nvSpPr>
            <p:cNvPr id="307" name="Google Shape;307;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0"/>
          <p:cNvSpPr/>
          <p:nvPr/>
        </p:nvSpPr>
        <p:spPr>
          <a:xfrm>
            <a:off x="-967825" y="-1095575"/>
            <a:ext cx="3282600" cy="32826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7058700" y="2636900"/>
            <a:ext cx="3331800" cy="33318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cxnSp>
        <p:nvCxnSpPr>
          <p:cNvPr id="16" name="Google Shape;16;p3"/>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3"/>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18" name="Google Shape;18;p3"/>
          <p:cNvGrpSpPr/>
          <p:nvPr/>
        </p:nvGrpSpPr>
        <p:grpSpPr>
          <a:xfrm>
            <a:off x="8066225" y="912475"/>
            <a:ext cx="729300" cy="3331738"/>
            <a:chOff x="8066225" y="912475"/>
            <a:chExt cx="729300" cy="3331738"/>
          </a:xfrm>
        </p:grpSpPr>
        <p:sp>
          <p:nvSpPr>
            <p:cNvPr id="19" name="Google Shape;19;p3"/>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a:off x="-957000" y="815549"/>
            <a:ext cx="1670100" cy="1756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9000" y="3403924"/>
            <a:ext cx="868200" cy="913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3093900" y="1812550"/>
            <a:ext cx="4208100" cy="105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l">
              <a:spcBef>
                <a:spcPts val="0"/>
              </a:spcBef>
              <a:spcAft>
                <a:spcPts val="0"/>
              </a:spcAft>
              <a:buSzPts val="3600"/>
              <a:buNone/>
              <a:defRPr sz="5000">
                <a:solidFill>
                  <a:schemeClr val="l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1842000" y="1812550"/>
            <a:ext cx="1251900" cy="1518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3093900" y="2871650"/>
            <a:ext cx="4208100" cy="459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 name="Google Shape;27;p3"/>
          <p:cNvSpPr/>
          <p:nvPr/>
        </p:nvSpPr>
        <p:spPr>
          <a:xfrm>
            <a:off x="-651450" y="-17570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470400" y="4439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grpSp>
        <p:nvGrpSpPr>
          <p:cNvPr id="30" name="Google Shape;30;p4"/>
          <p:cNvGrpSpPr/>
          <p:nvPr/>
        </p:nvGrpSpPr>
        <p:grpSpPr>
          <a:xfrm>
            <a:off x="3922400" y="4604100"/>
            <a:ext cx="1299200" cy="212400"/>
            <a:chOff x="3922400" y="4604100"/>
            <a:chExt cx="1299200" cy="212400"/>
          </a:xfrm>
        </p:grpSpPr>
        <p:sp>
          <p:nvSpPr>
            <p:cNvPr id="31" name="Google Shape;31;p4"/>
            <p:cNvSpPr/>
            <p:nvPr/>
          </p:nvSpPr>
          <p:spPr>
            <a:xfrm>
              <a:off x="39224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447105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0197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426300" y="4288975"/>
            <a:ext cx="1146300" cy="1206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8597288" y="2444325"/>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4"/>
          <p:cNvSpPr txBox="1">
            <a:spLocks noGrp="1"/>
          </p:cNvSpPr>
          <p:nvPr>
            <p:ph type="body" idx="1"/>
          </p:nvPr>
        </p:nvSpPr>
        <p:spPr>
          <a:xfrm>
            <a:off x="720000" y="1490925"/>
            <a:ext cx="7704000" cy="3113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Font typeface="Roboto Condensed Light"/>
              <a:buChar char="○"/>
              <a:defRPr/>
            </a:lvl2pPr>
            <a:lvl3pPr marL="1371600" lvl="2" indent="-304800" rtl="0">
              <a:lnSpc>
                <a:spcPct val="100000"/>
              </a:lnSpc>
              <a:spcBef>
                <a:spcPts val="0"/>
              </a:spcBef>
              <a:spcAft>
                <a:spcPts val="0"/>
              </a:spcAft>
              <a:buSzPts val="1200"/>
              <a:buFont typeface="Roboto Condensed Light"/>
              <a:buChar char="■"/>
              <a:defRPr/>
            </a:lvl3pPr>
            <a:lvl4pPr marL="1828800" lvl="3" indent="-304800" rtl="0">
              <a:lnSpc>
                <a:spcPct val="100000"/>
              </a:lnSpc>
              <a:spcBef>
                <a:spcPts val="0"/>
              </a:spcBef>
              <a:spcAft>
                <a:spcPts val="0"/>
              </a:spcAft>
              <a:buSzPts val="1200"/>
              <a:buFont typeface="Roboto Condensed Light"/>
              <a:buChar char="●"/>
              <a:defRPr/>
            </a:lvl4pPr>
            <a:lvl5pPr marL="2286000" lvl="4" indent="-304800" rtl="0">
              <a:lnSpc>
                <a:spcPct val="100000"/>
              </a:lnSpc>
              <a:spcBef>
                <a:spcPts val="0"/>
              </a:spcBef>
              <a:spcAft>
                <a:spcPts val="0"/>
              </a:spcAft>
              <a:buSzPts val="1200"/>
              <a:buFont typeface="Roboto Condensed Light"/>
              <a:buChar char="○"/>
              <a:defRPr/>
            </a:lvl5pPr>
            <a:lvl6pPr marL="2743200" lvl="5" indent="-304800" rtl="0">
              <a:lnSpc>
                <a:spcPct val="100000"/>
              </a:lnSpc>
              <a:spcBef>
                <a:spcPts val="0"/>
              </a:spcBef>
              <a:spcAft>
                <a:spcPts val="0"/>
              </a:spcAft>
              <a:buSzPts val="1200"/>
              <a:buFont typeface="Roboto Condensed Light"/>
              <a:buChar char="■"/>
              <a:defRPr/>
            </a:lvl6pPr>
            <a:lvl7pPr marL="3200400" lvl="6" indent="-304800" rtl="0">
              <a:lnSpc>
                <a:spcPct val="100000"/>
              </a:lnSpc>
              <a:spcBef>
                <a:spcPts val="0"/>
              </a:spcBef>
              <a:spcAft>
                <a:spcPts val="0"/>
              </a:spcAft>
              <a:buSzPts val="1200"/>
              <a:buFont typeface="Roboto Condensed Light"/>
              <a:buChar char="●"/>
              <a:defRPr/>
            </a:lvl7pPr>
            <a:lvl8pPr marL="3657600" lvl="7" indent="-304800" rtl="0">
              <a:lnSpc>
                <a:spcPct val="100000"/>
              </a:lnSpc>
              <a:spcBef>
                <a:spcPts val="0"/>
              </a:spcBef>
              <a:spcAft>
                <a:spcPts val="0"/>
              </a:spcAft>
              <a:buSzPts val="1200"/>
              <a:buFont typeface="Roboto Condensed Light"/>
              <a:buChar char="○"/>
              <a:defRPr/>
            </a:lvl8pPr>
            <a:lvl9pPr marL="4114800" lvl="8" indent="-304800" rtl="0">
              <a:lnSpc>
                <a:spcPct val="100000"/>
              </a:lnSpc>
              <a:spcBef>
                <a:spcPts val="0"/>
              </a:spcBef>
              <a:spcAft>
                <a:spcPts val="0"/>
              </a:spcAft>
              <a:buSzPts val="1200"/>
              <a:buFont typeface="Roboto Condensed Light"/>
              <a:buChar char="■"/>
              <a:defRPr/>
            </a:lvl9pPr>
          </a:lstStyle>
          <a:p>
            <a:endParaRPr/>
          </a:p>
        </p:txBody>
      </p:sp>
      <p:sp>
        <p:nvSpPr>
          <p:cNvPr id="38" name="Google Shape;38;p4"/>
          <p:cNvSpPr/>
          <p:nvPr/>
        </p:nvSpPr>
        <p:spPr>
          <a:xfrm>
            <a:off x="-1164925" y="-1626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8317150" y="-9692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6"/>
          <p:cNvSpPr/>
          <p:nvPr/>
        </p:nvSpPr>
        <p:spPr>
          <a:xfrm>
            <a:off x="7926700" y="-1304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108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8430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6"/>
          <p:cNvSpPr/>
          <p:nvPr/>
        </p:nvSpPr>
        <p:spPr>
          <a:xfrm>
            <a:off x="-2078725" y="25467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8066225" y="912475"/>
            <a:ext cx="729300" cy="3331738"/>
            <a:chOff x="8066225" y="912475"/>
            <a:chExt cx="729300" cy="3331738"/>
          </a:xfrm>
        </p:grpSpPr>
        <p:sp>
          <p:nvSpPr>
            <p:cNvPr id="58" name="Google Shape;58;p7"/>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body" idx="1"/>
          </p:nvPr>
        </p:nvSpPr>
        <p:spPr>
          <a:xfrm>
            <a:off x="720000" y="2078125"/>
            <a:ext cx="3921300" cy="2291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62" name="Google Shape;62;p7"/>
          <p:cNvSpPr txBox="1">
            <a:spLocks noGrp="1"/>
          </p:cNvSpPr>
          <p:nvPr>
            <p:ph type="title"/>
          </p:nvPr>
        </p:nvSpPr>
        <p:spPr>
          <a:xfrm>
            <a:off x="720000" y="774275"/>
            <a:ext cx="3773700" cy="130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7"/>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4832850" y="42842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2088300" y="895875"/>
            <a:ext cx="49674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9"/>
          <p:cNvSpPr txBox="1">
            <a:spLocks noGrp="1"/>
          </p:cNvSpPr>
          <p:nvPr>
            <p:ph type="subTitle" idx="1"/>
          </p:nvPr>
        </p:nvSpPr>
        <p:spPr>
          <a:xfrm>
            <a:off x="2088300" y="1737675"/>
            <a:ext cx="4967400" cy="103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74" name="Google Shape;74;p9"/>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75" name="Google Shape;75;p9"/>
          <p:cNvSpPr/>
          <p:nvPr/>
        </p:nvSpPr>
        <p:spPr>
          <a:xfrm>
            <a:off x="8005000" y="8190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1868525" y="2207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2"/>
        <p:cNvGrpSpPr/>
        <p:nvPr/>
      </p:nvGrpSpPr>
      <p:grpSpPr>
        <a:xfrm>
          <a:off x="0" y="0"/>
          <a:ext cx="0" cy="0"/>
          <a:chOff x="0" y="0"/>
          <a:chExt cx="0" cy="0"/>
        </a:xfrm>
      </p:grpSpPr>
      <p:cxnSp>
        <p:nvCxnSpPr>
          <p:cNvPr id="83" name="Google Shape;83;p11"/>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84" name="Google Shape;84;p11"/>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85" name="Google Shape;85;p11"/>
          <p:cNvGrpSpPr/>
          <p:nvPr/>
        </p:nvGrpSpPr>
        <p:grpSpPr>
          <a:xfrm>
            <a:off x="8066225" y="912475"/>
            <a:ext cx="729300" cy="3331738"/>
            <a:chOff x="8066225" y="912475"/>
            <a:chExt cx="729300" cy="3331738"/>
          </a:xfrm>
        </p:grpSpPr>
        <p:sp>
          <p:nvSpPr>
            <p:cNvPr id="86" name="Google Shape;86;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11"/>
          <p:cNvGrpSpPr/>
          <p:nvPr/>
        </p:nvGrpSpPr>
        <p:grpSpPr>
          <a:xfrm>
            <a:off x="348475" y="912475"/>
            <a:ext cx="729300" cy="3331738"/>
            <a:chOff x="8066225" y="912475"/>
            <a:chExt cx="729300" cy="3331738"/>
          </a:xfrm>
        </p:grpSpPr>
        <p:sp>
          <p:nvSpPr>
            <p:cNvPr id="90" name="Google Shape;90;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1"/>
          <p:cNvSpPr txBox="1">
            <a:spLocks noGrp="1"/>
          </p:cNvSpPr>
          <p:nvPr>
            <p:ph type="title" hasCustomPrompt="1"/>
          </p:nvPr>
        </p:nvSpPr>
        <p:spPr>
          <a:xfrm>
            <a:off x="1707150" y="1447475"/>
            <a:ext cx="5729700" cy="174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707150" y="3193175"/>
            <a:ext cx="5729700" cy="497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95" name="Google Shape;95;p11"/>
          <p:cNvSpPr/>
          <p:nvPr/>
        </p:nvSpPr>
        <p:spPr>
          <a:xfrm>
            <a:off x="5106875" y="-1661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077775" y="45389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8"/>
        <p:cNvGrpSpPr/>
        <p:nvPr/>
      </p:nvGrpSpPr>
      <p:grpSpPr>
        <a:xfrm>
          <a:off x="0" y="0"/>
          <a:ext cx="0" cy="0"/>
          <a:chOff x="0" y="0"/>
          <a:chExt cx="0" cy="0"/>
        </a:xfrm>
      </p:grpSpPr>
      <p:sp>
        <p:nvSpPr>
          <p:cNvPr id="99" name="Google Shape;99;p13"/>
          <p:cNvSpPr/>
          <p:nvPr/>
        </p:nvSpPr>
        <p:spPr>
          <a:xfrm>
            <a:off x="8149500" y="-659225"/>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1198975" y="3996400"/>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2000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title" idx="2" hasCustomPrompt="1"/>
          </p:nvPr>
        </p:nvSpPr>
        <p:spPr>
          <a:xfrm>
            <a:off x="13996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3" name="Google Shape;103;p13"/>
          <p:cNvSpPr txBox="1">
            <a:spLocks noGrp="1"/>
          </p:cNvSpPr>
          <p:nvPr>
            <p:ph type="subTitle" idx="1"/>
          </p:nvPr>
        </p:nvSpPr>
        <p:spPr>
          <a:xfrm>
            <a:off x="72000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13"/>
          <p:cNvSpPr txBox="1">
            <a:spLocks noGrp="1"/>
          </p:cNvSpPr>
          <p:nvPr>
            <p:ph type="title" idx="3"/>
          </p:nvPr>
        </p:nvSpPr>
        <p:spPr>
          <a:xfrm>
            <a:off x="344535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13"/>
          <p:cNvSpPr txBox="1">
            <a:spLocks noGrp="1"/>
          </p:cNvSpPr>
          <p:nvPr>
            <p:ph type="title" idx="4" hasCustomPrompt="1"/>
          </p:nvPr>
        </p:nvSpPr>
        <p:spPr>
          <a:xfrm>
            <a:off x="41250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 name="Google Shape;106;p13"/>
          <p:cNvSpPr txBox="1">
            <a:spLocks noGrp="1"/>
          </p:cNvSpPr>
          <p:nvPr>
            <p:ph type="subTitle" idx="5"/>
          </p:nvPr>
        </p:nvSpPr>
        <p:spPr>
          <a:xfrm>
            <a:off x="344535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7" name="Google Shape;107;p13"/>
          <p:cNvSpPr txBox="1">
            <a:spLocks noGrp="1"/>
          </p:cNvSpPr>
          <p:nvPr>
            <p:ph type="title" idx="6"/>
          </p:nvPr>
        </p:nvSpPr>
        <p:spPr>
          <a:xfrm>
            <a:off x="6170700" y="1809400"/>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title" idx="7" hasCustomPrompt="1"/>
          </p:nvPr>
        </p:nvSpPr>
        <p:spPr>
          <a:xfrm>
            <a:off x="68503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13"/>
          <p:cNvSpPr txBox="1">
            <a:spLocks noGrp="1"/>
          </p:cNvSpPr>
          <p:nvPr>
            <p:ph type="subTitle" idx="8"/>
          </p:nvPr>
        </p:nvSpPr>
        <p:spPr>
          <a:xfrm>
            <a:off x="6170700" y="2270486"/>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0" name="Google Shape;110;p13"/>
          <p:cNvSpPr txBox="1">
            <a:spLocks noGrp="1"/>
          </p:cNvSpPr>
          <p:nvPr>
            <p:ph type="title" idx="9"/>
          </p:nvPr>
        </p:nvSpPr>
        <p:spPr>
          <a:xfrm>
            <a:off x="72000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13"/>
          <p:cNvSpPr txBox="1">
            <a:spLocks noGrp="1"/>
          </p:cNvSpPr>
          <p:nvPr>
            <p:ph type="title" idx="13" hasCustomPrompt="1"/>
          </p:nvPr>
        </p:nvSpPr>
        <p:spPr>
          <a:xfrm>
            <a:off x="13996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2" name="Google Shape;112;p13"/>
          <p:cNvSpPr txBox="1">
            <a:spLocks noGrp="1"/>
          </p:cNvSpPr>
          <p:nvPr>
            <p:ph type="subTitle" idx="14"/>
          </p:nvPr>
        </p:nvSpPr>
        <p:spPr>
          <a:xfrm>
            <a:off x="72000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13"/>
          <p:cNvSpPr txBox="1">
            <a:spLocks noGrp="1"/>
          </p:cNvSpPr>
          <p:nvPr>
            <p:ph type="title" idx="15"/>
          </p:nvPr>
        </p:nvSpPr>
        <p:spPr>
          <a:xfrm>
            <a:off x="344535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title" idx="16" hasCustomPrompt="1"/>
          </p:nvPr>
        </p:nvSpPr>
        <p:spPr>
          <a:xfrm>
            <a:off x="412500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5" name="Google Shape;115;p13"/>
          <p:cNvSpPr txBox="1">
            <a:spLocks noGrp="1"/>
          </p:cNvSpPr>
          <p:nvPr>
            <p:ph type="subTitle" idx="17"/>
          </p:nvPr>
        </p:nvSpPr>
        <p:spPr>
          <a:xfrm>
            <a:off x="344535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6" name="Google Shape;116;p13"/>
          <p:cNvSpPr txBox="1">
            <a:spLocks noGrp="1"/>
          </p:cNvSpPr>
          <p:nvPr>
            <p:ph type="title" idx="18"/>
          </p:nvPr>
        </p:nvSpPr>
        <p:spPr>
          <a:xfrm>
            <a:off x="6170700" y="3570279"/>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7" name="Google Shape;117;p13"/>
          <p:cNvSpPr txBox="1">
            <a:spLocks noGrp="1"/>
          </p:cNvSpPr>
          <p:nvPr>
            <p:ph type="title" idx="19" hasCustomPrompt="1"/>
          </p:nvPr>
        </p:nvSpPr>
        <p:spPr>
          <a:xfrm>
            <a:off x="68503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8" name="Google Shape;118;p13"/>
          <p:cNvSpPr txBox="1">
            <a:spLocks noGrp="1"/>
          </p:cNvSpPr>
          <p:nvPr>
            <p:ph type="subTitle" idx="20"/>
          </p:nvPr>
        </p:nvSpPr>
        <p:spPr>
          <a:xfrm>
            <a:off x="6170700" y="4031403"/>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3"/>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8261850" y="38221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7" r:id="rId7"/>
    <p:sldLayoutId id="2147483658" r:id="rId8"/>
    <p:sldLayoutId id="2147483659" r:id="rId9"/>
    <p:sldLayoutId id="2147483660" r:id="rId10"/>
    <p:sldLayoutId id="2147483662" r:id="rId11"/>
    <p:sldLayoutId id="2147483663" r:id="rId12"/>
    <p:sldLayoutId id="2147483664" r:id="rId13"/>
    <p:sldLayoutId id="2147483675"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glints.com/id/lowongan/wp-content/uploads/2019/12/informationsystems-600x602.jpg"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hyperlink" Target="https://altametrics.com/en/information-systems/information-system-types.html"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hyperlink" Target="https://glints.com/id/lowongan/erp/#.YZ8E4dBBzrc" TargetMode="External"/><Relationship Id="rId4" Type="http://schemas.openxmlformats.org/officeDocument/2006/relationships/hyperlink" Target="https://www.indeed.com/career-advice/career-development/what-is-information-system"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glints.com/id/lowongan/wp-content/uploads/2019/12/cd3f148bcfc6b62930bb4c5ca7d24eda.png"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4"/>
          <p:cNvSpPr txBox="1">
            <a:spLocks noGrp="1"/>
          </p:cNvSpPr>
          <p:nvPr>
            <p:ph type="ctrTitle"/>
          </p:nvPr>
        </p:nvSpPr>
        <p:spPr>
          <a:xfrm>
            <a:off x="685801" y="964096"/>
            <a:ext cx="7379804" cy="218164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sz="4800" dirty="0"/>
              <a:t>S</a:t>
            </a:r>
            <a:r>
              <a:rPr lang="en" sz="4800" dirty="0"/>
              <a:t>istem informasi sumber daya manusia</a:t>
            </a:r>
            <a:br>
              <a:rPr lang="en" sz="4800" dirty="0"/>
            </a:br>
            <a:br>
              <a:rPr lang="en" sz="4800" dirty="0"/>
            </a:br>
            <a:r>
              <a:rPr lang="en" sz="1600" dirty="0"/>
              <a:t>kelompok 11</a:t>
            </a:r>
            <a:br>
              <a:rPr lang="en" sz="4800" dirty="0"/>
            </a:br>
            <a:endParaRPr sz="1400" dirty="0">
              <a:solidFill>
                <a:schemeClr val="tx1">
                  <a:lumMod val="75000"/>
                </a:schemeClr>
              </a:solidFill>
            </a:endParaRPr>
          </a:p>
        </p:txBody>
      </p:sp>
      <p:sp>
        <p:nvSpPr>
          <p:cNvPr id="323" name="Google Shape;323;p34"/>
          <p:cNvSpPr txBox="1">
            <a:spLocks noGrp="1"/>
          </p:cNvSpPr>
          <p:nvPr>
            <p:ph type="subTitle" idx="1"/>
          </p:nvPr>
        </p:nvSpPr>
        <p:spPr>
          <a:xfrm>
            <a:off x="2175737" y="3279914"/>
            <a:ext cx="4862100" cy="7056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tx1">
                    <a:lumMod val="40000"/>
                    <a:lumOff val="60000"/>
                  </a:schemeClr>
                </a:solidFill>
              </a:rPr>
              <a:t>Mulia Rizky Adinda 2155201062</a:t>
            </a:r>
            <a:br>
              <a:rPr lang="en" sz="1200" dirty="0">
                <a:solidFill>
                  <a:schemeClr val="tx1">
                    <a:lumMod val="40000"/>
                    <a:lumOff val="60000"/>
                  </a:schemeClr>
                </a:solidFill>
              </a:rPr>
            </a:br>
            <a:r>
              <a:rPr lang="en" sz="1200" dirty="0">
                <a:solidFill>
                  <a:schemeClr val="tx1">
                    <a:lumMod val="40000"/>
                    <a:lumOff val="60000"/>
                  </a:schemeClr>
                </a:solidFill>
              </a:rPr>
              <a:t>Rey cahya Rani 2155201077</a:t>
            </a:r>
            <a:br>
              <a:rPr lang="en" sz="1200" dirty="0">
                <a:solidFill>
                  <a:schemeClr val="tx1">
                    <a:lumMod val="40000"/>
                    <a:lumOff val="60000"/>
                  </a:schemeClr>
                </a:solidFill>
              </a:rPr>
            </a:br>
            <a:r>
              <a:rPr lang="en" sz="1200" dirty="0">
                <a:solidFill>
                  <a:schemeClr val="tx1">
                    <a:lumMod val="40000"/>
                    <a:lumOff val="60000"/>
                  </a:schemeClr>
                </a:solidFill>
              </a:rPr>
              <a:t>Sajidatulfa Alwaliyah 2155201076</a:t>
            </a:r>
            <a:endParaRPr sz="1200" dirty="0">
              <a:solidFill>
                <a:schemeClr val="tx1">
                  <a:lumMod val="40000"/>
                  <a:lumOff val="60000"/>
                </a:schemeClr>
              </a:solidFill>
            </a:endParaRPr>
          </a:p>
        </p:txBody>
      </p:sp>
      <p:sp>
        <p:nvSpPr>
          <p:cNvPr id="324" name="Google Shape;324;p34"/>
          <p:cNvSpPr/>
          <p:nvPr/>
        </p:nvSpPr>
        <p:spPr>
          <a:xfrm>
            <a:off x="1676675" y="3526553"/>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7265425" y="3526553"/>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1"/>
          <p:cNvSpPr txBox="1">
            <a:spLocks noGrp="1"/>
          </p:cNvSpPr>
          <p:nvPr>
            <p:ph type="title"/>
          </p:nvPr>
        </p:nvSpPr>
        <p:spPr>
          <a:xfrm>
            <a:off x="128622" y="201515"/>
            <a:ext cx="7704000" cy="116014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KELEBIHAN DAN KEKURANGAN SDM</a:t>
            </a:r>
            <a:endParaRPr sz="3600" dirty="0"/>
          </a:p>
        </p:txBody>
      </p:sp>
      <p:sp>
        <p:nvSpPr>
          <p:cNvPr id="411" name="Google Shape;411;p41"/>
          <p:cNvSpPr txBox="1">
            <a:spLocks noGrp="1"/>
          </p:cNvSpPr>
          <p:nvPr>
            <p:ph type="subTitle" idx="1"/>
          </p:nvPr>
        </p:nvSpPr>
        <p:spPr>
          <a:xfrm>
            <a:off x="397240" y="1551750"/>
            <a:ext cx="3954966" cy="2685713"/>
          </a:xfrm>
          <a:prstGeom prst="rect">
            <a:avLst/>
          </a:prstGeom>
        </p:spPr>
        <p:txBody>
          <a:bodyPr spcFirstLastPara="1" wrap="square" lIns="91425" tIns="91425" rIns="91425" bIns="91425" anchor="t" anchorCtr="0">
            <a:noAutofit/>
          </a:bodyPr>
          <a:lstStyle/>
          <a:p>
            <a:pPr algn="l">
              <a:lnSpc>
                <a:spcPct val="106000"/>
              </a:lnSpc>
              <a:spcAft>
                <a:spcPts val="800"/>
              </a:spcAft>
            </a:pP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Kelebihan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SDM:</a:t>
            </a:r>
            <a:endParaRPr lang="en-ID"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1.Meningkatkan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efisiensi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2.</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akurasi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3.</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Meningkatkan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pengambilan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keputusan</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kern="0" dirty="0">
                <a:latin typeface="Times New Roman" panose="02020603050405020304" pitchFamily="18" charset="0"/>
                <a:ea typeface="Times New Roman" panose="02020603050405020304" pitchFamily="18" charset="0"/>
                <a:cs typeface="Times New Roman" panose="02020603050405020304" pitchFamily="18" charset="0"/>
              </a:rPr>
              <a:t>4.</a:t>
            </a:r>
            <a:r>
              <a:rPr lang="en-ID" sz="2000" kern="0" dirty="0">
                <a:effectLst/>
                <a:latin typeface="Times New Roman" panose="02020603050405020304" pitchFamily="18" charset="0"/>
                <a:ea typeface="Times New Roman" panose="02020603050405020304" pitchFamily="18" charset="0"/>
              </a:rPr>
              <a:t>Meningkatkan </a:t>
            </a:r>
            <a:r>
              <a:rPr lang="en-ID" sz="2000" kern="0" dirty="0" err="1">
                <a:effectLst/>
                <a:latin typeface="Times New Roman" panose="02020603050405020304" pitchFamily="18" charset="0"/>
                <a:ea typeface="Times New Roman" panose="02020603050405020304" pitchFamily="18" charset="0"/>
              </a:rPr>
              <a:t>transparansi</a:t>
            </a:r>
            <a:endParaRPr lang="en-ID" sz="2000" dirty="0"/>
          </a:p>
        </p:txBody>
      </p:sp>
      <p:sp>
        <p:nvSpPr>
          <p:cNvPr id="412" name="Google Shape;412;p41"/>
          <p:cNvSpPr txBox="1">
            <a:spLocks noGrp="1"/>
          </p:cNvSpPr>
          <p:nvPr>
            <p:ph type="subTitle" idx="2"/>
          </p:nvPr>
        </p:nvSpPr>
        <p:spPr>
          <a:xfrm>
            <a:off x="4757854" y="1551750"/>
            <a:ext cx="3954966" cy="2760055"/>
          </a:xfrm>
          <a:prstGeom prst="rect">
            <a:avLst/>
          </a:prstGeom>
        </p:spPr>
        <p:txBody>
          <a:bodyPr spcFirstLastPara="1" wrap="square" lIns="91425" tIns="91425" rIns="91425" bIns="91425" anchor="t" anchorCtr="0">
            <a:noAutofit/>
          </a:bodyPr>
          <a:lstStyle/>
          <a:p>
            <a:pPr algn="l">
              <a:lnSpc>
                <a:spcPct val="106000"/>
              </a:lnSpc>
              <a:spcAft>
                <a:spcPts val="800"/>
              </a:spcAft>
            </a:pP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Kekurangan</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 SDM:</a:t>
            </a:r>
            <a:endParaRPr lang="en-ID"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1.Biaya</a:t>
            </a: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2.</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Masalah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keamanan</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3.</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Masalah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privasi</a:t>
            </a:r>
            <a:endParaRPr lang="en-ID"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l">
              <a:lnSpc>
                <a:spcPct val="106000"/>
              </a:lnSpc>
              <a:spcAft>
                <a:spcPts val="800"/>
              </a:spcAft>
              <a:buFont typeface="+mj-lt"/>
              <a:buAutoNum type="arabicPeriod"/>
              <a:tabLst>
                <a:tab pos="457200" algn="l"/>
              </a:tabLst>
            </a:pPr>
            <a:r>
              <a:rPr lang="en-ID" sz="2000" dirty="0">
                <a:latin typeface="Times New Roman" panose="02020603050405020304" pitchFamily="18" charset="0"/>
                <a:ea typeface="Times New Roman" panose="02020603050405020304" pitchFamily="18" charset="0"/>
                <a:cs typeface="Times New Roman" panose="02020603050405020304" pitchFamily="18" charset="0"/>
              </a:rPr>
              <a:t>4.</a:t>
            </a:r>
            <a:r>
              <a:rPr lang="en-ID" sz="2000" dirty="0">
                <a:effectLst/>
                <a:latin typeface="Times New Roman" panose="02020603050405020304" pitchFamily="18" charset="0"/>
                <a:ea typeface="Times New Roman" panose="02020603050405020304" pitchFamily="18" charset="0"/>
                <a:cs typeface="Times New Roman" panose="02020603050405020304" pitchFamily="18" charset="0"/>
              </a:rPr>
              <a:t>Ketergantungan pada </a:t>
            </a:r>
            <a:r>
              <a:rPr lang="en-ID" sz="2000" dirty="0" err="1">
                <a:effectLst/>
                <a:latin typeface="Times New Roman" panose="02020603050405020304" pitchFamily="18" charset="0"/>
                <a:ea typeface="Times New Roman" panose="02020603050405020304" pitchFamily="18" charset="0"/>
                <a:cs typeface="Times New Roman" panose="02020603050405020304" pitchFamily="18" charset="0"/>
              </a:rPr>
              <a:t>teknologi</a:t>
            </a:r>
            <a:endParaRPr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8" name="Google Shape;588;p53"/>
          <p:cNvSpPr txBox="1">
            <a:spLocks noGrp="1"/>
          </p:cNvSpPr>
          <p:nvPr>
            <p:ph type="title"/>
          </p:nvPr>
        </p:nvSpPr>
        <p:spPr>
          <a:xfrm>
            <a:off x="3514278" y="905474"/>
            <a:ext cx="5474009" cy="3582042"/>
          </a:xfrm>
          <a:prstGeom prst="rect">
            <a:avLst/>
          </a:prstGeom>
        </p:spPr>
        <p:txBody>
          <a:bodyPr spcFirstLastPara="1" wrap="square" lIns="91425" tIns="91425" rIns="91425" bIns="91425" anchor="t" anchorCtr="0">
            <a:noAutofit/>
          </a:bodyPr>
          <a:lstStyle/>
          <a:p>
            <a:pPr>
              <a:lnSpc>
                <a:spcPct val="106000"/>
              </a:lnSpc>
              <a:spcAft>
                <a:spcPts val="800"/>
              </a:spcAft>
            </a:pP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Berikut</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adalah</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10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contoh</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penerapan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1.</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talenta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Mencakup</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pengumpulan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pengolahan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analisis</a:t>
            </a:r>
            <a:r>
              <a:rPr lang="en-ID" sz="1200" kern="0" dirty="0">
                <a:effectLst/>
                <a:latin typeface="Times New Roman" panose="02020603050405020304" pitchFamily="18" charset="0"/>
                <a:ea typeface="Times New Roman" panose="02020603050405020304" pitchFamily="18" charset="0"/>
              </a:rPr>
              <a:t> data </a:t>
            </a:r>
            <a:r>
              <a:rPr lang="en-ID" sz="1200" kern="0" dirty="0" err="1">
                <a:effectLst/>
                <a:latin typeface="Times New Roman" panose="02020603050405020304" pitchFamily="18" charset="0"/>
                <a:ea typeface="Times New Roman" panose="02020603050405020304" pitchFamily="18" charset="0"/>
              </a:rPr>
              <a:t>tentang</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karyawan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dengan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tujuan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mengidentifikasi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bakat</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kemampuan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tertentu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serta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memfasilitasi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pengembangan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karir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mereka</a:t>
            </a:r>
            <a:r>
              <a:rPr lang="en-ID" sz="1200" kern="0" dirty="0">
                <a:effectLst/>
                <a:latin typeface="Times New Roman" panose="02020603050405020304" pitchFamily="18" charset="0"/>
                <a:ea typeface="Times New Roman" panose="02020603050405020304" pitchFamily="18" charset="0"/>
              </a:rPr>
              <a:t>.</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2.Sistem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Memantau</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memberikan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umpan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balik</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berkaitan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tujuan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pengembangan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manfaat</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3.Sistem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absensi</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kehadiran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penggajian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4.Sistem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gaji:Memantau</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penggajian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b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b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5.Sistem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cs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Menyediakan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dibutuhkan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untuk</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karyawan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untuk</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meningkatkan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kinerja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mereka</a:t>
            </a:r>
            <a:r>
              <a:rPr lang="en-ID" sz="1200" kern="0" dirty="0">
                <a:effectLst/>
                <a:latin typeface="Times New Roman" panose="02020603050405020304" pitchFamily="18" charset="0"/>
                <a:ea typeface="Times New Roman" panose="02020603050405020304" pitchFamily="18" charset="0"/>
              </a:rPr>
              <a:t>.</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US" sz="1200" b="1"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89" name="Google Shape;589;p53"/>
          <p:cNvSpPr txBox="1">
            <a:spLocks noGrp="1"/>
          </p:cNvSpPr>
          <p:nvPr>
            <p:ph type="subTitle" idx="1"/>
          </p:nvPr>
        </p:nvSpPr>
        <p:spPr>
          <a:xfrm>
            <a:off x="146769" y="541020"/>
            <a:ext cx="3150703" cy="1779104"/>
          </a:xfrm>
          <a:prstGeom prst="rect">
            <a:avLst/>
          </a:prstGeom>
        </p:spPr>
        <p:txBody>
          <a:bodyPr spcFirstLastPara="1" wrap="square" lIns="91425" tIns="91425" rIns="91425" bIns="91425" anchor="t" anchorCtr="0">
            <a:noAutofit/>
          </a:bodyPr>
          <a:lstStyle/>
          <a:p>
            <a:pPr algn="ctr">
              <a:lnSpc>
                <a:spcPct val="106000"/>
              </a:lnSpc>
              <a:spcAft>
                <a:spcPts val="800"/>
              </a:spcAft>
            </a:pP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Contoh</a:t>
            </a: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penerapan</a:t>
            </a:r>
            <a:r>
              <a:rPr lang="en-ID" b="1" dirty="0">
                <a:effectLst/>
                <a:latin typeface="Calibri" panose="020F0502020204030204" pitchFamily="34" charset="0"/>
                <a:ea typeface="Calibri" panose="020F0502020204030204" pitchFamily="34" charset="0"/>
                <a:cs typeface="Times New Roman" panose="02020603050405020304" pitchFamily="18" charset="0"/>
              </a:rPr>
              <a:t>           system </a:t>
            </a:r>
            <a:r>
              <a:rPr lang="en-ID" b="1" dirty="0" err="1">
                <a:effectLst/>
                <a:latin typeface="Calibri" panose="020F0502020204030204" pitchFamily="34" charset="0"/>
                <a:ea typeface="Calibri" panose="020F0502020204030204" pitchFamily="34" charset="0"/>
                <a:cs typeface="Times New Roman" panose="02020603050405020304" pitchFamily="18" charset="0"/>
              </a:rPr>
              <a:t>informasi</a:t>
            </a:r>
            <a:r>
              <a:rPr lang="en-ID" b="1" dirty="0">
                <a:effectLst/>
                <a:latin typeface="Calibri" panose="020F0502020204030204" pitchFamily="34" charset="0"/>
                <a:ea typeface="Calibri" panose="020F0502020204030204" pitchFamily="34" charset="0"/>
                <a:cs typeface="Times New Roman" panose="02020603050405020304" pitchFamily="18" charset="0"/>
              </a:rPr>
              <a:t> </a:t>
            </a:r>
            <a:r>
              <a:rPr lang="en-ID" b="1" dirty="0" err="1">
                <a:effectLst/>
                <a:latin typeface="Calibri" panose="020F0502020204030204" pitchFamily="34" charset="0"/>
                <a:ea typeface="Calibri" panose="020F0502020204030204" pitchFamily="34" charset="0"/>
                <a:cs typeface="Times New Roman" panose="02020603050405020304" pitchFamily="18" charset="0"/>
              </a:rPr>
              <a:t>sdm</a:t>
            </a:r>
            <a:endParaRPr lang="en-ID" b="1"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6000"/>
              </a:lnSpc>
              <a:spcAft>
                <a:spcPts val="800"/>
              </a:spcAft>
            </a:pPr>
            <a:r>
              <a:rPr lang="en-ID" sz="1200" dirty="0"/>
              <a:t>        </a:t>
            </a:r>
            <a:r>
              <a:rPr lang="en-ID" sz="1200" dirty="0" err="1"/>
              <a:t>Penerapan</a:t>
            </a:r>
            <a:r>
              <a:rPr lang="en-ID" sz="1200" dirty="0"/>
              <a:t> </a:t>
            </a:r>
            <a:r>
              <a:rPr lang="en-ID" sz="1200" dirty="0" err="1"/>
              <a:t>sistem</a:t>
            </a:r>
            <a:r>
              <a:rPr lang="en-ID" sz="1200" dirty="0"/>
              <a:t> </a:t>
            </a:r>
            <a:r>
              <a:rPr lang="en-ID" sz="1200" dirty="0" err="1"/>
              <a:t>informasi</a:t>
            </a:r>
            <a:r>
              <a:rPr lang="en-ID" sz="1200" dirty="0"/>
              <a:t> SDM </a:t>
            </a:r>
            <a:r>
              <a:rPr lang="en-ID" sz="1200" dirty="0" err="1"/>
              <a:t>dapat</a:t>
            </a:r>
            <a:r>
              <a:rPr lang="en-ID" sz="1200" dirty="0"/>
              <a:t> </a:t>
            </a:r>
            <a:r>
              <a:rPr lang="en-ID" sz="1200" dirty="0" err="1"/>
              <a:t>memberikan</a:t>
            </a:r>
            <a:r>
              <a:rPr lang="en-ID" sz="1200" dirty="0"/>
              <a:t> </a:t>
            </a:r>
            <a:r>
              <a:rPr lang="en-ID" sz="1200" dirty="0" err="1"/>
              <a:t>manfaat</a:t>
            </a:r>
            <a:r>
              <a:rPr lang="en-ID" sz="1200" dirty="0"/>
              <a:t> </a:t>
            </a:r>
            <a:r>
              <a:rPr lang="en-ID" sz="1200" dirty="0" err="1"/>
              <a:t>bagi</a:t>
            </a:r>
            <a:r>
              <a:rPr lang="en-ID" sz="1200" dirty="0"/>
              <a:t> </a:t>
            </a:r>
            <a:r>
              <a:rPr lang="en-ID" sz="1200" dirty="0" err="1"/>
              <a:t>organisasi</a:t>
            </a:r>
            <a:r>
              <a:rPr lang="en-ID" sz="1200" dirty="0"/>
              <a:t> </a:t>
            </a:r>
            <a:r>
              <a:rPr lang="en-ID" sz="1200" dirty="0" err="1"/>
              <a:t>dalam</a:t>
            </a:r>
            <a:r>
              <a:rPr lang="en-ID" sz="1200" dirty="0"/>
              <a:t> </a:t>
            </a:r>
            <a:r>
              <a:rPr lang="en-ID" sz="1200" dirty="0" err="1"/>
              <a:t>meningkatkan</a:t>
            </a:r>
            <a:r>
              <a:rPr lang="en-ID" sz="1200" dirty="0"/>
              <a:t> </a:t>
            </a:r>
            <a:r>
              <a:rPr lang="en-ID" sz="1200" dirty="0" err="1"/>
              <a:t>efisiensi</a:t>
            </a:r>
            <a:r>
              <a:rPr lang="en-ID" sz="1200" dirty="0"/>
              <a:t> dan </a:t>
            </a:r>
            <a:r>
              <a:rPr lang="en-ID" sz="1200" dirty="0" err="1"/>
              <a:t>efektivitas</a:t>
            </a:r>
            <a:r>
              <a:rPr lang="en-ID" sz="1200" dirty="0"/>
              <a:t> </a:t>
            </a:r>
            <a:r>
              <a:rPr lang="en-ID" sz="1200" dirty="0" err="1"/>
              <a:t>pengelolaan</a:t>
            </a:r>
            <a:r>
              <a:rPr lang="en-ID" sz="1200" dirty="0"/>
              <a:t> SDM.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295A-AB77-E275-E918-9B28970E4C18}"/>
              </a:ext>
            </a:extLst>
          </p:cNvPr>
          <p:cNvSpPr>
            <a:spLocks noGrp="1"/>
          </p:cNvSpPr>
          <p:nvPr>
            <p:ph type="ctrTitle"/>
          </p:nvPr>
        </p:nvSpPr>
        <p:spPr>
          <a:xfrm>
            <a:off x="1074420" y="670560"/>
            <a:ext cx="7376160" cy="3710940"/>
          </a:xfrm>
        </p:spPr>
        <p:txBody>
          <a:bodyPr/>
          <a:lstStyle/>
          <a:p>
            <a:pPr marR="0" lvl="0" algn="l">
              <a:lnSpc>
                <a:spcPct val="106000"/>
              </a:lnSpc>
              <a:spcBef>
                <a:spcPts val="0"/>
              </a:spcBef>
              <a:spcAft>
                <a:spcPts val="800"/>
              </a:spcAft>
              <a:tabLst>
                <a:tab pos="457200" algn="l"/>
              </a:tabLst>
            </a:pP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6.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rekrutmen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proses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rekrutmen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mulai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dari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perekrutan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hingga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penerimaan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baru</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7.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proses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pengunduran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diri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8.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kontrak</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9.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tunjangan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kesejahteraan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manfaat</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tunjangan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seperti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asuransi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kesehatan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asuransi</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jiwa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lainnya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br>
              <a:rPr lang="en-US" sz="1600" dirty="0">
                <a:effectLst/>
                <a:latin typeface="Calibri" panose="020F0502020204030204" pitchFamily="34" charset="0"/>
                <a:ea typeface="Calibri" panose="020F0502020204030204" pitchFamily="34" charset="0"/>
                <a:cs typeface="Times New Roman" panose="02020603050405020304" pitchFamily="18" charset="0"/>
              </a:rPr>
            </a:br>
            <a:br>
              <a:rPr lang="en-US" sz="1600" dirty="0">
                <a:effectLst/>
                <a:latin typeface="Calibri" panose="020F0502020204030204" pitchFamily="34" charset="0"/>
                <a:ea typeface="Calibri" panose="020F0502020204030204" pitchFamily="34" charset="0"/>
                <a:cs typeface="Times New Roman" panose="02020603050405020304" pitchFamily="18" charset="0"/>
              </a:rPr>
            </a:br>
            <a:r>
              <a:rPr lang="en-US" sz="1600" dirty="0">
                <a:effectLst/>
                <a:latin typeface="Calibri" panose="020F0502020204030204" pitchFamily="34" charset="0"/>
                <a:ea typeface="Calibri" panose="020F0502020204030204" pitchFamily="34" charset="0"/>
                <a:cs typeface="Times New Roman" panose="02020603050405020304" pitchFamily="18" charset="0"/>
              </a:rPr>
              <a:t>10.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Sistem</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Mengelola</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dana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karyawan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dan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menyimpan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catatan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600" dirty="0" err="1">
                <a:effectLst/>
                <a:latin typeface="Times New Roman" panose="02020603050405020304" pitchFamily="18" charset="0"/>
                <a:ea typeface="Times New Roman" panose="02020603050405020304" pitchFamily="18" charset="0"/>
                <a:cs typeface="Times New Roman" panose="02020603050405020304" pitchFamily="18" charset="0"/>
              </a:rPr>
              <a:t>pensiun</a:t>
            </a:r>
            <a:r>
              <a:rPr lang="en-ID" sz="16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21360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54"/>
          <p:cNvSpPr txBox="1">
            <a:spLocks noGrp="1"/>
          </p:cNvSpPr>
          <p:nvPr>
            <p:ph type="title"/>
          </p:nvPr>
        </p:nvSpPr>
        <p:spPr>
          <a:xfrm>
            <a:off x="1707150" y="548640"/>
            <a:ext cx="5729700" cy="3782728"/>
          </a:xfrm>
          <a:prstGeom prst="rect">
            <a:avLst/>
          </a:prstGeom>
        </p:spPr>
        <p:txBody>
          <a:bodyPr spcFirstLastPara="1" wrap="square" lIns="91425" tIns="91425" rIns="91425" bIns="91425" anchor="ctr" anchorCtr="0">
            <a:noAutofit/>
          </a:bodyPr>
          <a:lstStyle/>
          <a:p>
            <a:pPr>
              <a:lnSpc>
                <a:spcPct val="150000"/>
              </a:lnSpc>
              <a:spcAft>
                <a:spcPts val="800"/>
              </a:spcAft>
            </a:pPr>
            <a:r>
              <a:rPr lang="en-ID" sz="1200" b="1" dirty="0">
                <a:effectLst/>
                <a:latin typeface="Times New Roman" panose="02020603050405020304" pitchFamily="18" charset="0"/>
                <a:ea typeface="Calibri" panose="020F0502020204030204" pitchFamily="34" charset="0"/>
                <a:cs typeface="Times New Roman" panose="02020603050405020304" pitchFamily="18" charset="0"/>
              </a:rPr>
              <a:t>Kesimpulan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Manajemen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Daya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adalah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sebuah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mendukung</a:t>
            </a:r>
            <a:r>
              <a:rPr lang="en-ID" sz="1200" kern="0" dirty="0">
                <a:effectLst/>
                <a:latin typeface="Times New Roman" panose="02020603050405020304" pitchFamily="18" charset="0"/>
                <a:ea typeface="Times New Roman" panose="02020603050405020304" pitchFamily="18" charset="0"/>
              </a:rPr>
              <a:t> proses </a:t>
            </a:r>
            <a:r>
              <a:rPr lang="en-ID" sz="1200" kern="0" dirty="0" err="1">
                <a:effectLst/>
                <a:latin typeface="Times New Roman" panose="02020603050405020304" pitchFamily="18" charset="0"/>
                <a:ea typeface="Times New Roman" panose="02020603050405020304" pitchFamily="18" charset="0"/>
              </a:rPr>
              <a:t>pengambilan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keputusan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dengan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menyediakan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berbagai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diperlukan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disediakan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merupakan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berbagai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mengenai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pegaswai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sebuah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organisasi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atau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Sistem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informasi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sangat </a:t>
            </a:r>
            <a:r>
              <a:rPr lang="en-ID" sz="1200" kern="0" dirty="0" err="1">
                <a:effectLst/>
                <a:latin typeface="Times New Roman" panose="02020603050405020304" pitchFamily="18" charset="0"/>
                <a:ea typeface="Times New Roman" panose="02020603050405020304" pitchFamily="18" charset="0"/>
              </a:rPr>
              <a:t>penting</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suatu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karena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kesuksesan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suatu</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salah </a:t>
            </a:r>
            <a:r>
              <a:rPr lang="en-ID" sz="1200" kern="0" dirty="0" err="1">
                <a:effectLst/>
                <a:latin typeface="Times New Roman" panose="02020603050405020304" pitchFamily="18" charset="0"/>
                <a:ea typeface="Times New Roman" panose="02020603050405020304" pitchFamily="18" charset="0"/>
              </a:rPr>
              <a:t>satunya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ditentukan</a:t>
            </a:r>
            <a:r>
              <a:rPr lang="en-ID" sz="1200" kern="0" dirty="0">
                <a:effectLst/>
                <a:latin typeface="Times New Roman" panose="02020603050405020304" pitchFamily="18" charset="0"/>
                <a:ea typeface="Times New Roman" panose="02020603050405020304" pitchFamily="18" charset="0"/>
              </a:rPr>
              <a:t> oleh </a:t>
            </a:r>
            <a:r>
              <a:rPr lang="en-ID" sz="1200" kern="0" dirty="0" err="1">
                <a:effectLst/>
                <a:latin typeface="Times New Roman" panose="02020603050405020304" pitchFamily="18" charset="0"/>
                <a:ea typeface="Times New Roman" panose="02020603050405020304" pitchFamily="18" charset="0"/>
              </a:rPr>
              <a:t>kualitas</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daya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yang </a:t>
            </a:r>
            <a:r>
              <a:rPr lang="en-ID" sz="1200" kern="0" dirty="0" err="1">
                <a:effectLst/>
                <a:latin typeface="Times New Roman" panose="02020603050405020304" pitchFamily="18" charset="0"/>
                <a:ea typeface="Times New Roman" panose="02020603050405020304" pitchFamily="18" charset="0"/>
              </a:rPr>
              <a:t>terdapat</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dalam</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perusahaan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tersebut</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Kegiatan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utama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Sumber</a:t>
            </a:r>
            <a:r>
              <a:rPr lang="en-ID" sz="1200" kern="0" dirty="0">
                <a:effectLst/>
                <a:latin typeface="Times New Roman" panose="02020603050405020304" pitchFamily="18" charset="0"/>
                <a:ea typeface="Times New Roman" panose="02020603050405020304" pitchFamily="18" charset="0"/>
              </a:rPr>
              <a:t> Daya </a:t>
            </a:r>
            <a:r>
              <a:rPr lang="en-ID" sz="1200" kern="0" dirty="0" err="1">
                <a:effectLst/>
                <a:latin typeface="Times New Roman" panose="02020603050405020304" pitchFamily="18" charset="0"/>
                <a:ea typeface="Times New Roman" panose="02020603050405020304" pitchFamily="18" charset="0"/>
              </a:rPr>
              <a:t>Manusia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adalah</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perekrutan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penerimaan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pendidikan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pelatihan</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manajemen</a:t>
            </a:r>
            <a:r>
              <a:rPr lang="en-ID" sz="1200" kern="0" dirty="0">
                <a:effectLst/>
                <a:latin typeface="Times New Roman" panose="02020603050405020304" pitchFamily="18" charset="0"/>
                <a:ea typeface="Times New Roman" panose="02020603050405020304" pitchFamily="18" charset="0"/>
              </a:rPr>
              <a:t> data, </a:t>
            </a:r>
            <a:r>
              <a:rPr lang="en-ID" sz="1200" kern="0" dirty="0" err="1">
                <a:effectLst/>
                <a:latin typeface="Times New Roman" panose="02020603050405020304" pitchFamily="18" charset="0"/>
                <a:ea typeface="Times New Roman" panose="02020603050405020304" pitchFamily="18" charset="0"/>
              </a:rPr>
              <a:t>serta</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penghentian</a:t>
            </a:r>
            <a:r>
              <a:rPr lang="en-ID" sz="1200" kern="0" dirty="0">
                <a:effectLst/>
                <a:latin typeface="Times New Roman" panose="02020603050405020304" pitchFamily="18" charset="0"/>
                <a:ea typeface="Times New Roman" panose="02020603050405020304" pitchFamily="18" charset="0"/>
              </a:rPr>
              <a:t> dan </a:t>
            </a:r>
            <a:r>
              <a:rPr lang="en-ID" sz="1200" kern="0" dirty="0" err="1">
                <a:effectLst/>
                <a:latin typeface="Times New Roman" panose="02020603050405020304" pitchFamily="18" charset="0"/>
                <a:ea typeface="Times New Roman" panose="02020603050405020304" pitchFamily="18" charset="0"/>
              </a:rPr>
              <a:t>administrasi</a:t>
            </a:r>
            <a:r>
              <a:rPr lang="en-ID" sz="1200" kern="0" dirty="0">
                <a:effectLst/>
                <a:latin typeface="Times New Roman" panose="02020603050405020304" pitchFamily="18" charset="0"/>
                <a:ea typeface="Times New Roman" panose="02020603050405020304" pitchFamily="18" charset="0"/>
              </a:rPr>
              <a:t> </a:t>
            </a:r>
            <a:r>
              <a:rPr lang="en-ID" sz="1200" kern="0" dirty="0" err="1">
                <a:effectLst/>
                <a:latin typeface="Times New Roman" panose="02020603050405020304" pitchFamily="18" charset="0"/>
                <a:ea typeface="Times New Roman" panose="02020603050405020304" pitchFamily="18" charset="0"/>
              </a:rPr>
              <a:t>tunjangan</a:t>
            </a:r>
            <a:r>
              <a:rPr lang="en-ID" sz="1800" kern="0" dirty="0">
                <a:effectLst/>
                <a:latin typeface="Times New Roman" panose="02020603050405020304" pitchFamily="18" charset="0"/>
                <a:ea typeface="Times New Roman" panose="02020603050405020304" pitchFamily="18" charset="0"/>
              </a:rPr>
              <a:t>. </a:t>
            </a: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23E-4171-30D0-F316-88A479F6EB19}"/>
              </a:ext>
            </a:extLst>
          </p:cNvPr>
          <p:cNvSpPr>
            <a:spLocks noGrp="1"/>
          </p:cNvSpPr>
          <p:nvPr>
            <p:ph type="title"/>
          </p:nvPr>
        </p:nvSpPr>
        <p:spPr/>
        <p:txBody>
          <a:bodyPr/>
          <a:lstStyle/>
          <a:p>
            <a:r>
              <a:rPr lang="en-US" sz="6000" dirty="0"/>
              <a:t>TERIMAKASIH</a:t>
            </a:r>
            <a:r>
              <a:rPr lang="en-US" sz="6000" dirty="0">
                <a:sym typeface="Wingdings" panose="05000000000000000000" pitchFamily="2" charset="2"/>
              </a:rPr>
              <a:t></a:t>
            </a:r>
            <a:endParaRPr lang="en-ID" sz="6000" dirty="0"/>
          </a:p>
        </p:txBody>
      </p:sp>
    </p:spTree>
    <p:extLst>
      <p:ext uri="{BB962C8B-B14F-4D97-AF65-F5344CB8AC3E}">
        <p14:creationId xmlns:p14="http://schemas.microsoft.com/office/powerpoint/2010/main" val="71483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39"/>
          <p:cNvSpPr txBox="1">
            <a:spLocks noGrp="1"/>
          </p:cNvSpPr>
          <p:nvPr>
            <p:ph type="title"/>
          </p:nvPr>
        </p:nvSpPr>
        <p:spPr>
          <a:xfrm>
            <a:off x="0" y="520105"/>
            <a:ext cx="4967400" cy="9279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t>Pengertian</a:t>
            </a:r>
            <a:r>
              <a:rPr lang="en-US" sz="2800" dirty="0"/>
              <a:t> </a:t>
            </a:r>
            <a:r>
              <a:rPr lang="en-US" sz="2800" dirty="0" err="1"/>
              <a:t>Sistem</a:t>
            </a:r>
            <a:r>
              <a:rPr lang="en-US" sz="2800" dirty="0"/>
              <a:t> </a:t>
            </a:r>
            <a:r>
              <a:rPr lang="en-US" sz="2800" dirty="0" err="1"/>
              <a:t>Informasi</a:t>
            </a:r>
            <a:r>
              <a:rPr lang="en-US" sz="2800" dirty="0"/>
              <a:t> </a:t>
            </a:r>
            <a:r>
              <a:rPr lang="en-US" sz="2800" dirty="0" err="1"/>
              <a:t>Sumber</a:t>
            </a:r>
            <a:r>
              <a:rPr lang="en-US" sz="2800" dirty="0"/>
              <a:t> Daya </a:t>
            </a:r>
            <a:r>
              <a:rPr lang="en-US" sz="2800" dirty="0" err="1"/>
              <a:t>Manusia</a:t>
            </a:r>
            <a:endParaRPr sz="2800" dirty="0"/>
          </a:p>
        </p:txBody>
      </p:sp>
      <p:sp>
        <p:nvSpPr>
          <p:cNvPr id="379" name="Google Shape;379;p39"/>
          <p:cNvSpPr txBox="1">
            <a:spLocks noGrp="1"/>
          </p:cNvSpPr>
          <p:nvPr>
            <p:ph type="subTitle" idx="1"/>
          </p:nvPr>
        </p:nvSpPr>
        <p:spPr>
          <a:xfrm>
            <a:off x="2609022" y="1610139"/>
            <a:ext cx="6366013" cy="3013255"/>
          </a:xfrm>
          <a:prstGeom prst="rect">
            <a:avLst/>
          </a:prstGeom>
        </p:spPr>
        <p:txBody>
          <a:bodyPr spcFirstLastPara="1" wrap="square" lIns="91425" tIns="91425" rIns="91425" bIns="91425" anchor="t" anchorCtr="0">
            <a:noAutofit/>
          </a:bodyPr>
          <a:lstStyle/>
          <a:p>
            <a:pPr indent="228600">
              <a:lnSpc>
                <a:spcPct val="150000"/>
              </a:lnSpc>
              <a:spcAft>
                <a:spcPts val="800"/>
              </a:spcAft>
            </a:pP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bertugas</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mengumpulkan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memelihara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menjelaskan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mengubah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tersebut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menjadi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melaporkan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kepada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pemakai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manusia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merupakan</a:t>
            </a:r>
            <a:r>
              <a:rPr lang="en-US" sz="1200" kern="0" dirty="0">
                <a:effectLst/>
                <a:latin typeface="Times New Roman" panose="02020603050405020304" pitchFamily="18" charset="0"/>
                <a:ea typeface="Calibri" panose="020F0502020204030204" pitchFamily="34" charset="0"/>
              </a:rPr>
              <a:t> salah </a:t>
            </a:r>
            <a:r>
              <a:rPr lang="en-US" sz="1200" kern="0" dirty="0" err="1">
                <a:effectLst/>
                <a:latin typeface="Times New Roman" panose="02020603050405020304" pitchFamily="18" charset="0"/>
                <a:ea typeface="Calibri" panose="020F0502020204030204" pitchFamily="34" charset="0"/>
              </a:rPr>
              <a:t>satu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fisik</a:t>
            </a:r>
            <a:r>
              <a:rPr lang="en-US" sz="1200" kern="0" dirty="0">
                <a:effectLst/>
                <a:latin typeface="Times New Roman" panose="02020603050405020304" pitchFamily="18" charset="0"/>
                <a:ea typeface="Calibri" panose="020F0502020204030204" pitchFamily="34" charset="0"/>
              </a:rPr>
              <a:t> yang </a:t>
            </a:r>
            <a:r>
              <a:rPr lang="en-US" sz="1200" kern="0" dirty="0" err="1">
                <a:effectLst/>
                <a:latin typeface="Times New Roman" panose="02020603050405020304" pitchFamily="18" charset="0"/>
                <a:ea typeface="Calibri" panose="020F0502020204030204" pitchFamily="34" charset="0"/>
              </a:rPr>
              <a:t>ada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diperusahaan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Manajemen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manusia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secara</a:t>
            </a:r>
            <a:r>
              <a:rPr lang="en-US" sz="1200" kern="0" dirty="0">
                <a:effectLst/>
                <a:latin typeface="Times New Roman" panose="02020603050405020304" pitchFamily="18" charset="0"/>
                <a:ea typeface="Calibri" panose="020F0502020204030204" pitchFamily="34" charset="0"/>
              </a:rPr>
              <a:t> garis </a:t>
            </a:r>
            <a:r>
              <a:rPr lang="en-US" sz="1200" kern="0" dirty="0" err="1">
                <a:effectLst/>
                <a:latin typeface="Times New Roman" panose="02020603050405020304" pitchFamily="18" charset="0"/>
                <a:ea typeface="Calibri" panose="020F0502020204030204" pitchFamily="34" charset="0"/>
              </a:rPr>
              <a:t>besar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meliputi</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aktifitas</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merencanakan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menerima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menempatkan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melatih</a:t>
            </a:r>
            <a:r>
              <a:rPr lang="en-US" sz="1200" kern="0" dirty="0">
                <a:effectLst/>
                <a:latin typeface="Times New Roman" panose="02020603050405020304" pitchFamily="18" charset="0"/>
                <a:ea typeface="Calibri" panose="020F0502020204030204" pitchFamily="34" charset="0"/>
              </a:rPr>
              <a:t>, dan </a:t>
            </a:r>
            <a:r>
              <a:rPr lang="en-US" sz="1200" kern="0" dirty="0" err="1">
                <a:effectLst/>
                <a:latin typeface="Times New Roman" panose="02020603050405020304" pitchFamily="18" charset="0"/>
                <a:ea typeface="Calibri" panose="020F0502020204030204" pitchFamily="34" charset="0"/>
              </a:rPr>
              <a:t>mengembangkan</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serta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memelihara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atau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merawat</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sumber</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daya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atau</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anggota</a:t>
            </a:r>
            <a:r>
              <a:rPr lang="en-US" sz="1200" kern="0" dirty="0">
                <a:effectLst/>
                <a:latin typeface="Times New Roman" panose="02020603050405020304" pitchFamily="18" charset="0"/>
                <a:ea typeface="Calibri" panose="020F0502020204030204" pitchFamily="34" charset="0"/>
              </a:rPr>
              <a:t> </a:t>
            </a:r>
            <a:r>
              <a:rPr lang="en-US" sz="1200" kern="0" dirty="0" err="1">
                <a:effectLst/>
                <a:latin typeface="Times New Roman" panose="02020603050405020304" pitchFamily="18" charset="0"/>
                <a:ea typeface="Calibri" panose="020F0502020204030204" pitchFamily="34" charset="0"/>
              </a:rPr>
              <a:t>perusahaan</a:t>
            </a:r>
            <a:r>
              <a:rPr lang="en-US" sz="1200" kern="0" dirty="0">
                <a:effectLst/>
                <a:latin typeface="Times New Roman" panose="02020603050405020304" pitchFamily="18" charset="0"/>
                <a:ea typeface="Calibri" panose="020F0502020204030204" pitchFamily="34" charset="0"/>
              </a:rPr>
              <a:t>.</a:t>
            </a:r>
          </a:p>
          <a:p>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Karakteristik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di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persiapakan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dalam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timely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tepat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waktu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accurate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akurat</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concise (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ringkas</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relevant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relevan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latin typeface="Calibri" panose="020F0502020204030204" pitchFamily="34" charset="0"/>
              <a:ea typeface="Calibri" panose="020F0502020204030204" pitchFamily="34" charset="0"/>
              <a:cs typeface="Times New Roman" panose="02020603050405020304" pitchFamily="18" charset="0"/>
            </a:endParaRPr>
          </a:p>
          <a:p>
            <a:endParaRPr lang="en-US" sz="1200" kern="0" dirty="0">
              <a:effectLst/>
              <a:latin typeface="Times New Roman" panose="02020603050405020304" pitchFamily="18" charset="0"/>
              <a:ea typeface="Calibri" panose="020F0502020204030204" pitchFamily="34" charset="0"/>
            </a:endParaRPr>
          </a:p>
          <a:p>
            <a:pPr indent="228600">
              <a:lnSpc>
                <a:spcPct val="106000"/>
              </a:lnSpc>
              <a:spcAft>
                <a:spcPts val="800"/>
              </a:spcAft>
            </a:pP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Adapun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kegitan-kegiatan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adalah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perekrutan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penerimaan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pendidikan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pelatihan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manajemen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data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penghentian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administrasi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tunjangan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US"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effectLst/>
              <a:latin typeface="Calibri" panose="020F0502020204030204" pitchFamily="34" charset="0"/>
              <a:ea typeface="Calibri" panose="020F0502020204030204" pitchFamily="34" charset="0"/>
              <a:cs typeface="Times New Roman" panose="02020603050405020304" pitchFamily="18" charset="0"/>
            </a:endParaRPr>
          </a:p>
          <a:p>
            <a:endParaRPr sz="1200" dirty="0"/>
          </a:p>
        </p:txBody>
      </p:sp>
      <p:pic>
        <p:nvPicPr>
          <p:cNvPr id="2" name="Picture 1">
            <a:extLst>
              <a:ext uri="{FF2B5EF4-FFF2-40B4-BE49-F238E27FC236}">
                <a16:creationId xmlns:a16="http://schemas.microsoft.com/office/drawing/2014/main" id="{999E724B-DC1A-E4AD-F0CF-748D065A89F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696" y="1564739"/>
            <a:ext cx="2837622" cy="163566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0" name="Google Shape;340;p36"/>
          <p:cNvSpPr txBox="1">
            <a:spLocks noGrp="1"/>
          </p:cNvSpPr>
          <p:nvPr>
            <p:ph type="title"/>
          </p:nvPr>
        </p:nvSpPr>
        <p:spPr>
          <a:xfrm>
            <a:off x="434307" y="1476269"/>
            <a:ext cx="3969814" cy="11211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efisiensi</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proses SDM</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Sistem</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informasi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SDM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dapat</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membantu</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meningkatkan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efisiensi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proses SDM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dengan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mengotomatisasi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tugas-tugas</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yang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rutin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seperti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penggajian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absensi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data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karyawan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dan lain-lain. </a:t>
            </a:r>
            <a:endParaRPr sz="1200" dirty="0">
              <a:latin typeface="Geometr415 Blk BT" panose="020B0802020204020303" pitchFamily="34" charset="0"/>
            </a:endParaRPr>
          </a:p>
        </p:txBody>
      </p:sp>
      <p:sp>
        <p:nvSpPr>
          <p:cNvPr id="341" name="Google Shape;341;p36"/>
          <p:cNvSpPr txBox="1">
            <a:spLocks noGrp="1"/>
          </p:cNvSpPr>
          <p:nvPr>
            <p:ph type="title" idx="9"/>
          </p:nvPr>
        </p:nvSpPr>
        <p:spPr>
          <a:xfrm>
            <a:off x="4594654" y="3097530"/>
            <a:ext cx="4115038" cy="1186730"/>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transparansi</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dan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akuntabilitas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transparansi</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akuntabilitas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proses SDM, </a:t>
            </a:r>
            <a:r>
              <a:rPr lang="en-ID" sz="1200" dirty="0" err="1">
                <a:effectLst/>
                <a:latin typeface="Times New Roman" panose="02020603050405020304" pitchFamily="18" charset="0"/>
                <a:ea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menyediakan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akses</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mudah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bagi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manajer</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memperoleh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tentang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hak</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kewajiban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manfaat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kebijakan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perusahaan</a:t>
            </a:r>
            <a:r>
              <a:rPr lang="en-ID" sz="1200" dirty="0">
                <a:effectLst/>
                <a:latin typeface="Times New Roman" panose="02020603050405020304" pitchFamily="18" charset="0"/>
                <a:ea typeface="Times New Roman" panose="02020603050405020304" pitchFamily="18" charset="0"/>
              </a:rPr>
              <a:t>, dan lain-lain.</a:t>
            </a:r>
            <a:endParaRPr sz="1200" dirty="0">
              <a:latin typeface="Geometr415 Blk BT" panose="020B0802020204020303" pitchFamily="34" charset="0"/>
            </a:endParaRPr>
          </a:p>
        </p:txBody>
      </p:sp>
      <p:sp>
        <p:nvSpPr>
          <p:cNvPr id="345" name="Google Shape;345;p36"/>
          <p:cNvSpPr txBox="1">
            <a:spLocks noGrp="1"/>
          </p:cNvSpPr>
          <p:nvPr>
            <p:ph type="title" idx="2"/>
          </p:nvPr>
        </p:nvSpPr>
        <p:spPr>
          <a:xfrm>
            <a:off x="1609034" y="98009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47" name="Google Shape;347;p36"/>
          <p:cNvSpPr txBox="1">
            <a:spLocks noGrp="1"/>
          </p:cNvSpPr>
          <p:nvPr>
            <p:ph type="title" idx="3"/>
          </p:nvPr>
        </p:nvSpPr>
        <p:spPr>
          <a:xfrm>
            <a:off x="4594653" y="1450594"/>
            <a:ext cx="4115039" cy="1146831"/>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kualitas</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data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memungkinkan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pengelolaan</a:t>
            </a:r>
            <a:r>
              <a:rPr lang="en-ID" sz="1200" dirty="0">
                <a:effectLst/>
                <a:latin typeface="Times New Roman" panose="02020603050405020304" pitchFamily="18" charset="0"/>
                <a:ea typeface="Times New Roman" panose="02020603050405020304" pitchFamily="18" charset="0"/>
              </a:rPr>
              <a:t> data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lebih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baik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sehingga</a:t>
            </a:r>
            <a:r>
              <a:rPr lang="en-ID" sz="1200" dirty="0">
                <a:effectLst/>
                <a:latin typeface="Times New Roman" panose="02020603050405020304" pitchFamily="18" charset="0"/>
                <a:ea typeface="Times New Roman" panose="02020603050405020304" pitchFamily="18" charset="0"/>
              </a:rPr>
              <a:t> data yang </a:t>
            </a:r>
            <a:r>
              <a:rPr lang="en-ID" sz="1200" dirty="0" err="1">
                <a:effectLst/>
                <a:latin typeface="Times New Roman" panose="02020603050405020304" pitchFamily="18" charset="0"/>
                <a:ea typeface="Times New Roman" panose="02020603050405020304" pitchFamily="18" charset="0"/>
              </a:rPr>
              <a:t>dihasilkan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lebih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akurat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terkini</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mudah</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diakses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jangka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panjang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hal</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efektivitas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keputusan</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rPr>
              <a:t> SDM.</a:t>
            </a:r>
            <a:endParaRPr sz="1200" dirty="0">
              <a:latin typeface="Geometr415 Blk BT" panose="020B0802020204020303" pitchFamily="34" charset="0"/>
            </a:endParaRPr>
          </a:p>
        </p:txBody>
      </p:sp>
      <p:sp>
        <p:nvSpPr>
          <p:cNvPr id="349" name="Google Shape;349;p36"/>
          <p:cNvSpPr txBox="1">
            <a:spLocks noGrp="1"/>
          </p:cNvSpPr>
          <p:nvPr>
            <p:ph type="title" idx="6"/>
          </p:nvPr>
        </p:nvSpPr>
        <p:spPr>
          <a:xfrm>
            <a:off x="434307" y="3097531"/>
            <a:ext cx="3969814" cy="1186730"/>
          </a:xfrm>
          <a:prstGeom prst="rect">
            <a:avLst/>
          </a:prstGeom>
        </p:spPr>
        <p:txBody>
          <a:bodyPr spcFirstLastPara="1" wrap="square" lIns="91425" tIns="91425" rIns="91425" bIns="91425" anchor="b" anchorCtr="0">
            <a:noAutofit/>
          </a:bodyPr>
          <a:lstStyle/>
          <a:p>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Meningkatkan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manajemen</a:t>
            </a:r>
            <a:r>
              <a:rPr lang="en-ID" sz="1200" kern="0" dirty="0">
                <a:effectLst/>
                <a:latin typeface="Geometr415 Blk BT" panose="020B0802020204020303" pitchFamily="34" charset="0"/>
                <a:ea typeface="Calibri" panose="020F0502020204030204" pitchFamily="34" charset="0"/>
                <a:cs typeface="Times New Roman" panose="02020603050405020304" pitchFamily="18" charset="0"/>
              </a:rPr>
              <a:t> </a:t>
            </a:r>
            <a:r>
              <a:rPr lang="en-ID" sz="1200" kern="0" dirty="0" err="1">
                <a:effectLst/>
                <a:latin typeface="Geometr415 Blk BT" panose="020B0802020204020303" pitchFamily="34" charset="0"/>
                <a:ea typeface="Calibri" panose="020F0502020204030204" pitchFamily="34" charset="0"/>
                <a:cs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membantu</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manajemen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dengan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memungkinkan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pengukuran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secara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otomatis</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memberikan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umpan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balik</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tepat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waktu</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kepada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jangka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panjang</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hal</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ini</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dapat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meningkatkan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produktivitas</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kinerja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karyawan</a:t>
            </a:r>
            <a:r>
              <a:rPr lang="en-ID" sz="1200" dirty="0">
                <a:effectLst/>
                <a:latin typeface="Times New Roman" panose="02020603050405020304" pitchFamily="18" charset="0"/>
                <a:ea typeface="Times New Roman" panose="02020603050405020304" pitchFamily="18" charset="0"/>
              </a:rPr>
              <a:t>.</a:t>
            </a:r>
            <a:endParaRPr sz="1200" dirty="0">
              <a:latin typeface="Geometr415 Blk BT" panose="020B0802020204020303" pitchFamily="34" charset="0"/>
            </a:endParaRPr>
          </a:p>
        </p:txBody>
      </p:sp>
      <p:sp>
        <p:nvSpPr>
          <p:cNvPr id="350" name="Google Shape;350;p36"/>
          <p:cNvSpPr txBox="1">
            <a:spLocks noGrp="1"/>
          </p:cNvSpPr>
          <p:nvPr>
            <p:ph type="title" idx="4"/>
          </p:nvPr>
        </p:nvSpPr>
        <p:spPr>
          <a:xfrm>
            <a:off x="6015754" y="980095"/>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51" name="Google Shape;351;p36"/>
          <p:cNvSpPr txBox="1">
            <a:spLocks noGrp="1"/>
          </p:cNvSpPr>
          <p:nvPr>
            <p:ph type="title" idx="7"/>
          </p:nvPr>
        </p:nvSpPr>
        <p:spPr>
          <a:xfrm>
            <a:off x="1745130" y="267015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53" name="Google Shape;353;p36"/>
          <p:cNvSpPr txBox="1">
            <a:spLocks noGrp="1"/>
          </p:cNvSpPr>
          <p:nvPr>
            <p:ph type="title" idx="13"/>
          </p:nvPr>
        </p:nvSpPr>
        <p:spPr>
          <a:xfrm>
            <a:off x="6154499" y="2624430"/>
            <a:ext cx="894000" cy="454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57" name="Google Shape;357;p36"/>
          <p:cNvSpPr txBox="1">
            <a:spLocks noGrp="1"/>
          </p:cNvSpPr>
          <p:nvPr>
            <p:ph type="title" idx="21"/>
          </p:nvPr>
        </p:nvSpPr>
        <p:spPr>
          <a:xfrm>
            <a:off x="720000" y="14151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dirty="0" err="1"/>
              <a:t>Tujuan</a:t>
            </a:r>
            <a:r>
              <a:rPr lang="en-US" sz="2800" dirty="0"/>
              <a:t> system </a:t>
            </a:r>
            <a:r>
              <a:rPr lang="en-US" sz="2800" dirty="0" err="1"/>
              <a:t>informasi</a:t>
            </a:r>
            <a:r>
              <a:rPr lang="en-US" sz="2800" dirty="0"/>
              <a:t> </a:t>
            </a:r>
            <a:br>
              <a:rPr lang="en-US" sz="2800" dirty="0"/>
            </a:br>
            <a:r>
              <a:rPr lang="en-US" sz="2800" dirty="0"/>
              <a:t>SDM</a:t>
            </a:r>
            <a:endParaRPr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7" name="Google Shape;807;p63"/>
          <p:cNvSpPr txBox="1">
            <a:spLocks noGrp="1"/>
          </p:cNvSpPr>
          <p:nvPr>
            <p:ph type="title"/>
          </p:nvPr>
        </p:nvSpPr>
        <p:spPr>
          <a:xfrm>
            <a:off x="1306996" y="185283"/>
            <a:ext cx="5243478" cy="11302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Fungsi</a:t>
            </a:r>
            <a:r>
              <a:rPr lang="en-US" dirty="0"/>
              <a:t> </a:t>
            </a:r>
            <a:br>
              <a:rPr lang="en-US" dirty="0"/>
            </a:br>
            <a:r>
              <a:rPr lang="en-US" dirty="0"/>
              <a:t>SDM</a:t>
            </a:r>
            <a:endParaRPr dirty="0"/>
          </a:p>
        </p:txBody>
      </p:sp>
      <p:sp>
        <p:nvSpPr>
          <p:cNvPr id="808" name="Google Shape;808;p63"/>
          <p:cNvSpPr txBox="1"/>
          <p:nvPr/>
        </p:nvSpPr>
        <p:spPr>
          <a:xfrm>
            <a:off x="608740" y="1858059"/>
            <a:ext cx="6431100" cy="2251800"/>
          </a:xfrm>
          <a:prstGeom prst="rect">
            <a:avLst/>
          </a:prstGeom>
          <a:solidFill>
            <a:schemeClr val="dk1"/>
          </a:solidFill>
          <a:ln>
            <a:noFill/>
          </a:ln>
        </p:spPr>
        <p:txBody>
          <a:bodyPr spcFirstLastPara="1" wrap="square" lIns="91425" tIns="91425" rIns="91425" bIns="91425" anchor="t" anchorCtr="0">
            <a:noAutofit/>
          </a:bodyPr>
          <a:lstStyle/>
          <a:p>
            <a:pPr indent="450215" algn="ctr">
              <a:lnSpc>
                <a:spcPct val="150000"/>
              </a:lnSpc>
              <a:spcAft>
                <a:spcPts val="800"/>
              </a:spcAft>
            </a:pP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Menurut</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cherrington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(1995)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performance evaluation, compensation, training and development, employee relations, safety and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helth</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ID" sz="1200" dirty="0">
              <a:solidFill>
                <a:schemeClr val="tx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indent="450215" algn="ctr">
              <a:lnSpc>
                <a:spcPct val="150000"/>
              </a:lnSpc>
              <a:spcAft>
                <a:spcPts val="800"/>
              </a:spcAft>
            </a:pPr>
            <a:r>
              <a:rPr lang="en-US"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F</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ungsi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tiga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aktivitas</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penting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perencanaan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penarikan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seleksi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Sebenamnya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para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bertanggung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jawab</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mengantisipasi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kebutuhan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Dengan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semakin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berkembangnya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para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menjadi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lebih</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tergatung</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pada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departemen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untuk</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mengumpulkan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mengenai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komposisi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keterampilan</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tenaga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kerja</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saat</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ini</a:t>
            </a:r>
            <a:r>
              <a:rPr lang="en-ID" sz="1200" dirty="0">
                <a:solidFill>
                  <a:schemeClr val="tx1">
                    <a:lumMod val="20000"/>
                    <a:lumOff val="80000"/>
                  </a:schemeClr>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ID" sz="1200" dirty="0">
              <a:solidFill>
                <a:schemeClr val="tx1">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sz="2000" dirty="0">
              <a:solidFill>
                <a:schemeClr val="lt1"/>
              </a:solidFill>
              <a:latin typeface="Playfair Display"/>
              <a:ea typeface="Playfair Display"/>
              <a:cs typeface="Playfair Display"/>
              <a:sym typeface="Playfair Display"/>
            </a:endParaRPr>
          </a:p>
        </p:txBody>
      </p:sp>
      <p:sp>
        <p:nvSpPr>
          <p:cNvPr id="809" name="Google Shape;809;p63"/>
          <p:cNvSpPr/>
          <p:nvPr/>
        </p:nvSpPr>
        <p:spPr>
          <a:xfrm>
            <a:off x="7471575" y="2352328"/>
            <a:ext cx="939300" cy="988500"/>
          </a:xfrm>
          <a:prstGeom prst="star32">
            <a:avLst>
              <a:gd name="adj" fmla="val 2783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3"/>
          <p:cNvSpPr/>
          <p:nvPr/>
        </p:nvSpPr>
        <p:spPr>
          <a:xfrm>
            <a:off x="7471575" y="3615609"/>
            <a:ext cx="939300" cy="988500"/>
          </a:xfrm>
          <a:prstGeom prst="star16">
            <a:avLst>
              <a:gd name="adj" fmla="val 2855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6" name="Google Shape;766;p60"/>
          <p:cNvSpPr txBox="1">
            <a:spLocks noGrp="1"/>
          </p:cNvSpPr>
          <p:nvPr>
            <p:ph type="title"/>
          </p:nvPr>
        </p:nvSpPr>
        <p:spPr>
          <a:xfrm>
            <a:off x="272739" y="255841"/>
            <a:ext cx="2996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Komponen </a:t>
            </a:r>
            <a:br>
              <a:rPr lang="en" sz="3200" dirty="0"/>
            </a:br>
            <a:r>
              <a:rPr lang="en" sz="3200" dirty="0"/>
              <a:t>SDM</a:t>
            </a:r>
            <a:endParaRPr sz="3200" dirty="0"/>
          </a:p>
        </p:txBody>
      </p:sp>
      <p:sp>
        <p:nvSpPr>
          <p:cNvPr id="767" name="Google Shape;767;p60"/>
          <p:cNvSpPr txBox="1">
            <a:spLocks noGrp="1"/>
          </p:cNvSpPr>
          <p:nvPr>
            <p:ph type="subTitle" idx="1"/>
          </p:nvPr>
        </p:nvSpPr>
        <p:spPr>
          <a:xfrm>
            <a:off x="163996" y="1469614"/>
            <a:ext cx="3920987" cy="18102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1.Hardware</a:t>
            </a:r>
          </a:p>
          <a:p>
            <a:pPr marL="0" lvl="0" indent="0" algn="l" rtl="0">
              <a:spcBef>
                <a:spcPts val="0"/>
              </a:spcBef>
              <a:spcAft>
                <a:spcPts val="0"/>
              </a:spcAft>
              <a:buNone/>
            </a:pPr>
            <a:r>
              <a:rPr lang="en-US" dirty="0"/>
              <a:t>2.Software</a:t>
            </a:r>
          </a:p>
          <a:p>
            <a:pPr marL="0" lvl="0" indent="0" algn="l" rtl="0">
              <a:spcBef>
                <a:spcPts val="0"/>
              </a:spcBef>
              <a:spcAft>
                <a:spcPts val="0"/>
              </a:spcAft>
              <a:buNone/>
            </a:pPr>
            <a:r>
              <a:rPr lang="en-US" dirty="0"/>
              <a:t>3.Telekomunikasi</a:t>
            </a:r>
            <a:br>
              <a:rPr lang="en-US" dirty="0"/>
            </a:br>
            <a:r>
              <a:rPr lang="en-US" dirty="0"/>
              <a:t>4.Databases dan warehouse</a:t>
            </a:r>
          </a:p>
          <a:p>
            <a:pPr marL="0" lvl="0" indent="0" algn="l" rtl="0">
              <a:spcBef>
                <a:spcPts val="0"/>
              </a:spcBef>
              <a:spcAft>
                <a:spcPts val="0"/>
              </a:spcAft>
              <a:buNone/>
            </a:pPr>
            <a:r>
              <a:rPr lang="en-US" dirty="0"/>
              <a:t>5.Sumber </a:t>
            </a:r>
            <a:r>
              <a:rPr lang="en-US" dirty="0" err="1"/>
              <a:t>daya</a:t>
            </a:r>
            <a:r>
              <a:rPr lang="en-US" dirty="0"/>
              <a:t> </a:t>
            </a:r>
            <a:r>
              <a:rPr lang="en-US" dirty="0" err="1"/>
              <a:t>manusia</a:t>
            </a:r>
            <a:endParaRPr lang="en-US" dirty="0"/>
          </a:p>
        </p:txBody>
      </p:sp>
      <p:pic>
        <p:nvPicPr>
          <p:cNvPr id="2" name="Picture 1" descr="sistem informasi">
            <a:hlinkClick r:id="rId3" tgtFrame="&quot;_blank&quot;"/>
            <a:extLst>
              <a:ext uri="{FF2B5EF4-FFF2-40B4-BE49-F238E27FC236}">
                <a16:creationId xmlns:a16="http://schemas.microsoft.com/office/drawing/2014/main" id="{4F2178E1-3C62-9FCA-A9B9-8DDF4F5D5C1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84983" y="1034089"/>
            <a:ext cx="3667539" cy="28968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5"/>
          <p:cNvSpPr txBox="1">
            <a:spLocks noGrp="1"/>
          </p:cNvSpPr>
          <p:nvPr>
            <p:ph type="title"/>
          </p:nvPr>
        </p:nvSpPr>
        <p:spPr>
          <a:xfrm>
            <a:off x="536126" y="18901"/>
            <a:ext cx="3773700" cy="3483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b="1" dirty="0" err="1"/>
              <a:t>Tipe-tipe</a:t>
            </a:r>
            <a:r>
              <a:rPr lang="en-US" sz="1600" b="1" dirty="0"/>
              <a:t> system </a:t>
            </a:r>
            <a:r>
              <a:rPr lang="en-US" sz="1600" b="1" dirty="0" err="1"/>
              <a:t>informasi</a:t>
            </a:r>
            <a:endParaRPr lang="en-US" sz="1600" b="1" dirty="0"/>
          </a:p>
        </p:txBody>
      </p:sp>
      <p:sp>
        <p:nvSpPr>
          <p:cNvPr id="3" name="Google Shape;472;p45">
            <a:extLst>
              <a:ext uri="{FF2B5EF4-FFF2-40B4-BE49-F238E27FC236}">
                <a16:creationId xmlns:a16="http://schemas.microsoft.com/office/drawing/2014/main" id="{45A12774-B11A-D03C-9CD6-A5F3314EDFB4}"/>
              </a:ext>
            </a:extLst>
          </p:cNvPr>
          <p:cNvSpPr txBox="1">
            <a:spLocks/>
          </p:cNvSpPr>
          <p:nvPr/>
        </p:nvSpPr>
        <p:spPr>
          <a:xfrm>
            <a:off x="89452" y="297685"/>
            <a:ext cx="8005971" cy="46366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1pPr>
            <a:lvl2pPr marL="914400" marR="0" lvl="1" indent="-317500" algn="l" rtl="0">
              <a:lnSpc>
                <a:spcPct val="115000"/>
              </a:lnSpc>
              <a:spcBef>
                <a:spcPts val="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2pPr>
            <a:lvl3pPr marL="1371600" marR="0" lvl="2"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3pPr>
            <a:lvl4pPr marL="1828800" marR="0" lvl="3"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4pPr>
            <a:lvl5pPr marL="2286000" marR="0" lvl="4"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5pPr>
            <a:lvl6pPr marL="2743200" marR="0" lvl="5"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6pPr>
            <a:lvl7pPr marL="3200400" marR="0" lvl="6"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7pPr>
            <a:lvl8pPr marL="3657600" marR="0" lvl="7" indent="-317500" algn="l" rtl="0">
              <a:lnSpc>
                <a:spcPct val="115000"/>
              </a:lnSpc>
              <a:spcBef>
                <a:spcPts val="1600"/>
              </a:spcBef>
              <a:spcAft>
                <a:spcPts val="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8pPr>
            <a:lvl9pPr marL="4114800" marR="0" lvl="8" indent="-317500" algn="l" rtl="0">
              <a:lnSpc>
                <a:spcPct val="115000"/>
              </a:lnSpc>
              <a:spcBef>
                <a:spcPts val="1600"/>
              </a:spcBef>
              <a:spcAft>
                <a:spcPts val="1600"/>
              </a:spcAft>
              <a:buClr>
                <a:schemeClr val="dk1"/>
              </a:buClr>
              <a:buSzPts val="1400"/>
              <a:buFont typeface="Nanum Gothic"/>
              <a:buChar char="■"/>
              <a:defRPr sz="1400" b="0" i="0" u="none" strike="noStrike" cap="none">
                <a:solidFill>
                  <a:schemeClr val="dk1"/>
                </a:solidFill>
                <a:latin typeface="Nanum Gothic"/>
                <a:ea typeface="Nanum Gothic"/>
                <a:cs typeface="Nanum Gothic"/>
                <a:sym typeface="Nanum Gothic"/>
              </a:defRPr>
            </a:lvl9pPr>
          </a:lstStyle>
          <a:p>
            <a:pPr marL="0" indent="0" algn="just">
              <a:buClr>
                <a:srgbClr val="273D40"/>
              </a:buClr>
              <a:buSzPts val="600"/>
              <a:buFont typeface="Nanum Gothic"/>
              <a:buNone/>
            </a:pP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1. Transaction processing system (TPS)                                 </a:t>
            </a:r>
          </a:p>
          <a:p>
            <a:pPr marL="0" indent="0">
              <a:buClr>
                <a:srgbClr val="273D40"/>
              </a:buClr>
              <a:buSzPts val="600"/>
              <a:buFont typeface="Nanum Gothic"/>
              <a:buNone/>
            </a:pP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Melansir</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u="sng"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Alta Metrics</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digunakan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merekam</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hal-hal</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yang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bersangkutan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dengan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transaksi</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di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suatu</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2. Decision support system (DSS)</a:t>
            </a: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DSS </a:t>
            </a:r>
            <a:r>
              <a:rPr lang="en-ID" sz="1200" dirty="0" err="1">
                <a:solidFill>
                  <a:schemeClr val="tx1"/>
                </a:solidFill>
                <a:latin typeface="Times New Roman" panose="02020603050405020304" pitchFamily="18" charset="0"/>
                <a:ea typeface="Times New Roman" panose="02020603050405020304" pitchFamily="18" charset="0"/>
              </a:rPr>
              <a:t>memiliki</a:t>
            </a:r>
            <a:r>
              <a:rPr lang="en-ID" sz="1200" dirty="0">
                <a:solidFill>
                  <a:schemeClr val="tx1"/>
                </a:solidFill>
                <a:latin typeface="Times New Roman" panose="02020603050405020304" pitchFamily="18" charset="0"/>
                <a:ea typeface="Times New Roman" panose="02020603050405020304" pitchFamily="18" charset="0"/>
              </a:rPr>
              <a:t> tools </a:t>
            </a:r>
            <a:r>
              <a:rPr lang="en-ID" sz="1200" dirty="0" err="1">
                <a:solidFill>
                  <a:schemeClr val="tx1"/>
                </a:solidFill>
                <a:latin typeface="Times New Roman" panose="02020603050405020304" pitchFamily="18" charset="0"/>
                <a:ea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menganalisis</a:t>
            </a:r>
            <a:r>
              <a:rPr lang="en-ID" sz="1200" dirty="0">
                <a:solidFill>
                  <a:schemeClr val="tx1"/>
                </a:solidFill>
                <a:latin typeface="Times New Roman" panose="02020603050405020304" pitchFamily="18" charset="0"/>
                <a:ea typeface="Times New Roman" panose="02020603050405020304" pitchFamily="18" charset="0"/>
              </a:rPr>
              <a:t> data yang </a:t>
            </a:r>
            <a:r>
              <a:rPr lang="en-ID" sz="1200" dirty="0" err="1">
                <a:solidFill>
                  <a:schemeClr val="tx1"/>
                </a:solidFill>
                <a:latin typeface="Times New Roman" panose="02020603050405020304" pitchFamily="18" charset="0"/>
                <a:ea typeface="Times New Roman" panose="02020603050405020304" pitchFamily="18" charset="0"/>
              </a:rPr>
              <a:t>akan</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mempengaruhi</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seseorang</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dalam</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mengambil</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keputusan</a:t>
            </a: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3.</a:t>
            </a: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 Executive information system (EIS)</a:t>
            </a: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EIS juga </a:t>
            </a:r>
            <a:r>
              <a:rPr lang="en-ID" sz="1200" dirty="0" err="1">
                <a:solidFill>
                  <a:schemeClr val="tx1"/>
                </a:solidFill>
                <a:latin typeface="Times New Roman" panose="02020603050405020304" pitchFamily="18" charset="0"/>
                <a:ea typeface="Times New Roman" panose="02020603050405020304" pitchFamily="18" charset="0"/>
              </a:rPr>
              <a:t>bisa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disebut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sebagai</a:t>
            </a:r>
            <a:r>
              <a:rPr lang="en-ID" sz="1200" dirty="0">
                <a:solidFill>
                  <a:schemeClr val="tx1"/>
                </a:solidFill>
                <a:latin typeface="Times New Roman" panose="02020603050405020304" pitchFamily="18" charset="0"/>
                <a:ea typeface="Times New Roman" panose="02020603050405020304" pitchFamily="18" charset="0"/>
              </a:rPr>
              <a:t> Executive Support System di mana </a:t>
            </a:r>
            <a:r>
              <a:rPr lang="en-ID" sz="1200" dirty="0" err="1">
                <a:solidFill>
                  <a:schemeClr val="tx1"/>
                </a:solidFill>
                <a:latin typeface="Times New Roman" panose="02020603050405020304" pitchFamily="18" charset="0"/>
                <a:ea typeface="Times New Roman" panose="02020603050405020304" pitchFamily="18" charset="0"/>
              </a:rPr>
              <a:t>tidak</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semua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dapat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menggunakannya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hanya</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seorang</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manajer</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atau</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kedudukannya</a:t>
            </a:r>
            <a:r>
              <a:rPr lang="en-ID" sz="1200" dirty="0">
                <a:solidFill>
                  <a:schemeClr val="tx1"/>
                </a:solidFill>
                <a:latin typeface="Times New Roman" panose="02020603050405020304" pitchFamily="18" charset="0"/>
                <a:ea typeface="Times New Roman" panose="02020603050405020304" pitchFamily="18" charset="0"/>
              </a:rPr>
              <a:t> yang </a:t>
            </a:r>
            <a:r>
              <a:rPr lang="en-ID" sz="1200" dirty="0" err="1">
                <a:solidFill>
                  <a:schemeClr val="tx1"/>
                </a:solidFill>
                <a:latin typeface="Times New Roman" panose="02020603050405020304" pitchFamily="18" charset="0"/>
                <a:ea typeface="Times New Roman" panose="02020603050405020304" pitchFamily="18" charset="0"/>
              </a:rPr>
              <a:t>lebih</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tinggi</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dapat</a:t>
            </a:r>
            <a:r>
              <a:rPr lang="en-ID" sz="1200" dirty="0">
                <a:solidFill>
                  <a:schemeClr val="tx1"/>
                </a:solidFill>
                <a:latin typeface="Times New Roman" panose="02020603050405020304" pitchFamily="18" charset="0"/>
                <a:ea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rPr>
              <a:t>menggunakan</a:t>
            </a:r>
            <a:r>
              <a:rPr lang="en-ID" sz="1200" dirty="0">
                <a:solidFill>
                  <a:schemeClr val="tx1"/>
                </a:solidFill>
                <a:latin typeface="Times New Roman" panose="02020603050405020304" pitchFamily="18" charset="0"/>
                <a:ea typeface="Times New Roman" panose="02020603050405020304" pitchFamily="18" charset="0"/>
              </a:rPr>
              <a:t> EIS.</a:t>
            </a:r>
          </a:p>
          <a:p>
            <a:pPr marL="0" indent="0">
              <a:buClr>
                <a:srgbClr val="273D40"/>
              </a:buClr>
              <a:buSzPts val="600"/>
              <a:buFont typeface="Nanum Gothic"/>
              <a:buNone/>
            </a:pP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r>
              <a:rPr lang="en-ID" sz="1200" dirty="0">
                <a:solidFill>
                  <a:schemeClr val="tx1"/>
                </a:solidFill>
                <a:latin typeface="Times New Roman" panose="02020603050405020304" pitchFamily="18" charset="0"/>
                <a:ea typeface="Times New Roman" panose="02020603050405020304" pitchFamily="18" charset="0"/>
              </a:rPr>
              <a:t>4.</a:t>
            </a:r>
            <a:r>
              <a:rPr lang="en-ID" sz="12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Management information system (MIS)</a:t>
            </a:r>
          </a:p>
          <a:p>
            <a:pPr marL="0" indent="0">
              <a:buClr>
                <a:srgbClr val="273D40"/>
              </a:buClr>
              <a:buSzPts val="600"/>
              <a:buFont typeface="Nanum Gothic"/>
              <a:buNone/>
            </a:pP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Menurut</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laman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u="sng"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Indeed</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biasanya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digunakan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untuk</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menyajikan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ringkasan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rutinitas</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manajemen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dalam</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operasi</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dasar</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di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sebuah</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en-ID" sz="1200" dirty="0" err="1">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perusahaan</a:t>
            </a:r>
            <a:r>
              <a:rPr lang="en-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a:t>
            </a:r>
          </a:p>
          <a:p>
            <a:pPr marL="0" indent="0">
              <a:buClr>
                <a:srgbClr val="273D40"/>
              </a:buClr>
              <a:buSzPts val="600"/>
              <a:buFont typeface="Nanum Gothic"/>
              <a:buNone/>
            </a:pPr>
            <a:endParaRPr lang="en-ID" sz="12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None/>
            </a:pPr>
            <a:r>
              <a:rPr lang="en-ID" sz="1200" kern="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5.</a:t>
            </a:r>
            <a:r>
              <a:rPr lang="en-ID"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Workflow system</a:t>
            </a:r>
            <a:endParaRPr lang="en-ID" sz="1200" kern="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Font typeface="Nanum Gothic"/>
              <a:buNone/>
            </a:pPr>
            <a:r>
              <a:rPr lang="en-ID" sz="1200" kern="0" dirty="0" err="1">
                <a:solidFill>
                  <a:schemeClr val="tx1"/>
                </a:solidFill>
                <a:effectLst/>
                <a:latin typeface="Times New Roman" panose="02020603050405020304" pitchFamily="18" charset="0"/>
                <a:ea typeface="Times New Roman" panose="02020603050405020304" pitchFamily="18" charset="0"/>
              </a:rPr>
              <a:t>Memiliki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fungsi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untuk</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memantau</a:t>
            </a:r>
            <a:r>
              <a:rPr lang="en-ID" sz="1200" kern="0" dirty="0">
                <a:solidFill>
                  <a:schemeClr val="tx1"/>
                </a:solidFill>
                <a:effectLst/>
                <a:latin typeface="Times New Roman" panose="02020603050405020304" pitchFamily="18" charset="0"/>
                <a:ea typeface="Times New Roman" panose="02020603050405020304" pitchFamily="18" charset="0"/>
              </a:rPr>
              <a:t> dan </a:t>
            </a:r>
            <a:r>
              <a:rPr lang="en-ID" sz="1200" kern="0" dirty="0" err="1">
                <a:solidFill>
                  <a:schemeClr val="tx1"/>
                </a:solidFill>
                <a:effectLst/>
                <a:latin typeface="Times New Roman" panose="02020603050405020304" pitchFamily="18" charset="0"/>
                <a:ea typeface="Times New Roman" panose="02020603050405020304" pitchFamily="18" charset="0"/>
              </a:rPr>
              <a:t>mengatur</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atas</a:t>
            </a:r>
            <a:r>
              <a:rPr lang="en-ID" sz="1200" kern="0" dirty="0">
                <a:solidFill>
                  <a:schemeClr val="tx1"/>
                </a:solidFill>
                <a:effectLst/>
                <a:latin typeface="Times New Roman" panose="02020603050405020304" pitchFamily="18" charset="0"/>
                <a:ea typeface="Times New Roman" panose="02020603050405020304" pitchFamily="18" charset="0"/>
              </a:rPr>
              <a:t> proses </a:t>
            </a:r>
            <a:r>
              <a:rPr lang="en-ID" sz="1200" kern="0" dirty="0" err="1">
                <a:solidFill>
                  <a:schemeClr val="tx1"/>
                </a:solidFill>
                <a:effectLst/>
                <a:latin typeface="Times New Roman" panose="02020603050405020304" pitchFamily="18" charset="0"/>
                <a:ea typeface="Times New Roman" panose="02020603050405020304" pitchFamily="18" charset="0"/>
              </a:rPr>
              <a:t>bisnis</a:t>
            </a:r>
            <a:r>
              <a:rPr lang="en-ID" sz="1200" kern="0" dirty="0">
                <a:solidFill>
                  <a:schemeClr val="tx1"/>
                </a:solidFill>
                <a:effectLst/>
                <a:latin typeface="Times New Roman" panose="02020603050405020304" pitchFamily="18" charset="0"/>
                <a:ea typeface="Times New Roman" panose="02020603050405020304" pitchFamily="18" charset="0"/>
              </a:rPr>
              <a:t>.</a:t>
            </a:r>
          </a:p>
          <a:p>
            <a:pPr marL="0" indent="0">
              <a:buClr>
                <a:srgbClr val="273D40"/>
              </a:buClr>
              <a:buSzPts val="600"/>
              <a:buFont typeface="Nanum Gothic"/>
              <a:buNone/>
            </a:pPr>
            <a:endParaRPr lang="en-ID" sz="1200" kern="0" dirty="0">
              <a:solidFill>
                <a:schemeClr val="tx1"/>
              </a:solidFill>
              <a:effectLst/>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6. Enterprise resource planning (ERP)</a:t>
            </a:r>
          </a:p>
          <a:p>
            <a:pPr marL="0" indent="0">
              <a:buClr>
                <a:srgbClr val="273D40"/>
              </a:buClr>
              <a:buSzPts val="600"/>
              <a:buFont typeface="Nanum Gothic"/>
              <a:buNone/>
            </a:pPr>
            <a:r>
              <a:rPr lang="en-ID" sz="1200" u="sng"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ERP</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adalah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manajemen</a:t>
            </a:r>
            <a:r>
              <a:rPr lang="en-ID" sz="1200" kern="0" dirty="0">
                <a:solidFill>
                  <a:schemeClr val="tx1"/>
                </a:solidFill>
                <a:effectLst/>
                <a:latin typeface="Times New Roman" panose="02020603050405020304" pitchFamily="18" charset="0"/>
                <a:ea typeface="Times New Roman" panose="02020603050405020304" pitchFamily="18" charset="0"/>
              </a:rPr>
              <a:t> proses </a:t>
            </a:r>
            <a:r>
              <a:rPr lang="en-ID" sz="1200" kern="0" dirty="0" err="1">
                <a:solidFill>
                  <a:schemeClr val="tx1"/>
                </a:solidFill>
                <a:effectLst/>
                <a:latin typeface="Times New Roman" panose="02020603050405020304" pitchFamily="18" charset="0"/>
                <a:ea typeface="Times New Roman" panose="02020603050405020304" pitchFamily="18" charset="0"/>
              </a:rPr>
              <a:t>dalam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sebuah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bisnis</a:t>
            </a:r>
            <a:r>
              <a:rPr lang="en-ID" sz="1200" kern="0" dirty="0">
                <a:solidFill>
                  <a:schemeClr val="tx1"/>
                </a:solidFill>
                <a:effectLst/>
                <a:latin typeface="Times New Roman" panose="02020603050405020304" pitchFamily="18" charset="0"/>
                <a:ea typeface="Times New Roman" panose="02020603050405020304" pitchFamily="18" charset="0"/>
              </a:rPr>
              <a:t> yang </a:t>
            </a:r>
            <a:r>
              <a:rPr lang="en-ID" sz="1200" kern="0" dirty="0" err="1">
                <a:solidFill>
                  <a:schemeClr val="tx1"/>
                </a:solidFill>
                <a:effectLst/>
                <a:latin typeface="Times New Roman" panose="02020603050405020304" pitchFamily="18" charset="0"/>
                <a:ea typeface="Times New Roman" panose="02020603050405020304" pitchFamily="18" charset="0"/>
              </a:rPr>
              <a:t>berbentuk</a:t>
            </a:r>
            <a:r>
              <a:rPr lang="en-ID" sz="1200" kern="0" dirty="0">
                <a:solidFill>
                  <a:schemeClr val="tx1"/>
                </a:solidFill>
                <a:effectLst/>
                <a:latin typeface="Times New Roman" panose="02020603050405020304" pitchFamily="18" charset="0"/>
                <a:ea typeface="Times New Roman" panose="02020603050405020304" pitchFamily="18" charset="0"/>
              </a:rPr>
              <a:t> software. </a:t>
            </a:r>
          </a:p>
          <a:p>
            <a:pPr marL="0" indent="0">
              <a:buClr>
                <a:srgbClr val="273D40"/>
              </a:buClr>
              <a:buSzPts val="600"/>
              <a:buFont typeface="Nanum Gothic"/>
              <a:buNone/>
            </a:pPr>
            <a:endParaRPr lang="en-ID" sz="1200" kern="0" dirty="0">
              <a:solidFill>
                <a:schemeClr val="tx1"/>
              </a:solidFill>
              <a:effectLst/>
              <a:latin typeface="Times New Roman" panose="02020603050405020304" pitchFamily="18" charset="0"/>
              <a:ea typeface="Times New Roman" panose="02020603050405020304" pitchFamily="18" charset="0"/>
            </a:endParaRPr>
          </a:p>
          <a:p>
            <a:pPr marL="0" indent="0">
              <a:buClr>
                <a:srgbClr val="273D40"/>
              </a:buClr>
              <a:buSzPts val="600"/>
              <a:buNone/>
            </a:pPr>
            <a:r>
              <a:rPr lang="en-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7. Expert system</a:t>
            </a:r>
            <a:endParaRPr lang="en-ID" sz="1200" b="1"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marL="0" indent="0">
              <a:buClr>
                <a:srgbClr val="273D40"/>
              </a:buClr>
              <a:buSzPts val="600"/>
              <a:buFont typeface="Nanum Gothic"/>
              <a:buNone/>
            </a:pPr>
            <a:r>
              <a:rPr lang="en-ID" sz="1200" kern="0" dirty="0">
                <a:solidFill>
                  <a:schemeClr val="tx1"/>
                </a:solidFill>
                <a:effectLst/>
                <a:latin typeface="Times New Roman" panose="02020603050405020304" pitchFamily="18" charset="0"/>
                <a:ea typeface="Times New Roman" panose="02020603050405020304" pitchFamily="18" charset="0"/>
              </a:rPr>
              <a:t>Expert system </a:t>
            </a:r>
            <a:r>
              <a:rPr lang="en-ID" sz="1200" kern="0" dirty="0" err="1">
                <a:solidFill>
                  <a:schemeClr val="tx1"/>
                </a:solidFill>
                <a:effectLst/>
                <a:latin typeface="Times New Roman" panose="02020603050405020304" pitchFamily="18" charset="0"/>
                <a:ea typeface="Times New Roman" panose="02020603050405020304" pitchFamily="18" charset="0"/>
              </a:rPr>
              <a:t>atau</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ahli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dapat</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dikatakan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adalah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sebuah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kecerdasan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buatan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atau</a:t>
            </a:r>
            <a:r>
              <a:rPr lang="en-ID" sz="1200" kern="0" dirty="0">
                <a:solidFill>
                  <a:schemeClr val="tx1"/>
                </a:solidFill>
                <a:effectLst/>
                <a:latin typeface="Times New Roman" panose="02020603050405020304" pitchFamily="18" charset="0"/>
                <a:ea typeface="Times New Roman" panose="02020603050405020304" pitchFamily="18" charset="0"/>
              </a:rPr>
              <a:t> yang </a:t>
            </a:r>
            <a:r>
              <a:rPr lang="en-ID" sz="1200" kern="0" dirty="0" err="1">
                <a:solidFill>
                  <a:schemeClr val="tx1"/>
                </a:solidFill>
                <a:effectLst/>
                <a:latin typeface="Times New Roman" panose="02020603050405020304" pitchFamily="18" charset="0"/>
                <a:ea typeface="Times New Roman" panose="02020603050405020304" pitchFamily="18" charset="0"/>
              </a:rPr>
              <a:t>biasa</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disebut</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dengan</a:t>
            </a:r>
            <a:r>
              <a:rPr lang="en-ID" sz="1200" kern="0" dirty="0">
                <a:solidFill>
                  <a:schemeClr val="tx1"/>
                </a:solidFill>
                <a:effectLst/>
                <a:latin typeface="Times New Roman" panose="02020603050405020304" pitchFamily="18" charset="0"/>
                <a:ea typeface="Times New Roman" panose="02020603050405020304" pitchFamily="18" charset="0"/>
              </a:rPr>
              <a:t> Artificial Intelligent (AI). </a:t>
            </a:r>
            <a:r>
              <a:rPr lang="en-ID" sz="1200" kern="0" dirty="0" err="1">
                <a:solidFill>
                  <a:schemeClr val="tx1"/>
                </a:solidFill>
                <a:effectLst/>
                <a:latin typeface="Times New Roman" panose="02020603050405020304" pitchFamily="18" charset="0"/>
                <a:ea typeface="Times New Roman" panose="02020603050405020304" pitchFamily="18" charset="0"/>
              </a:rPr>
              <a:t>Kecerdasan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buatan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dimaksudkan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untuk</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mengembangkan</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sistem</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informasi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menjadi</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lebih</a:t>
            </a:r>
            <a:r>
              <a:rPr lang="en-ID" sz="1200" kern="0" dirty="0">
                <a:solidFill>
                  <a:schemeClr val="tx1"/>
                </a:solidFill>
                <a:effectLst/>
                <a:latin typeface="Times New Roman" panose="02020603050405020304" pitchFamily="18" charset="0"/>
                <a:ea typeface="Times New Roman" panose="02020603050405020304" pitchFamily="18" charset="0"/>
              </a:rPr>
              <a:t> </a:t>
            </a:r>
            <a:r>
              <a:rPr lang="en-ID" sz="1200" kern="0" dirty="0" err="1">
                <a:solidFill>
                  <a:schemeClr val="tx1"/>
                </a:solidFill>
                <a:effectLst/>
                <a:latin typeface="Times New Roman" panose="02020603050405020304" pitchFamily="18" charset="0"/>
                <a:ea typeface="Times New Roman" panose="02020603050405020304" pitchFamily="18" charset="0"/>
              </a:rPr>
              <a:t>luas</a:t>
            </a:r>
            <a:r>
              <a:rPr lang="en-ID" sz="1200" kern="0" dirty="0">
                <a:solidFill>
                  <a:schemeClr val="tx1"/>
                </a:solidFill>
                <a:effectLst/>
                <a:latin typeface="Times New Roman" panose="02020603050405020304" pitchFamily="18" charset="0"/>
                <a:ea typeface="Times New Roman" panose="02020603050405020304" pitchFamily="18" charset="0"/>
              </a:rPr>
              <a:t> dan </a:t>
            </a:r>
            <a:r>
              <a:rPr lang="en-ID" sz="1200" kern="0" dirty="0" err="1">
                <a:solidFill>
                  <a:schemeClr val="tx1"/>
                </a:solidFill>
                <a:effectLst/>
                <a:latin typeface="Times New Roman" panose="02020603050405020304" pitchFamily="18" charset="0"/>
                <a:ea typeface="Times New Roman" panose="02020603050405020304" pitchFamily="18" charset="0"/>
              </a:rPr>
              <a:t>cerdas</a:t>
            </a:r>
            <a:r>
              <a:rPr lang="en-ID" sz="1200" kern="0" dirty="0">
                <a:solidFill>
                  <a:schemeClr val="tx1"/>
                </a:solidFill>
                <a:effectLst/>
                <a:latin typeface="Times New Roman" panose="02020603050405020304" pitchFamily="18" charset="0"/>
                <a:ea typeface="Times New Roman" panose="02020603050405020304" pitchFamily="18" charset="0"/>
              </a:rPr>
              <a:t>. </a:t>
            </a:r>
            <a:endParaRPr lang="en-ID" sz="1200" dirty="0">
              <a:solidFill>
                <a:schemeClr val="tx1"/>
              </a:solidFill>
              <a:latin typeface="Times New Roman" panose="02020603050405020304" pitchFamily="18" charset="0"/>
              <a:ea typeface="Times New Roman" panose="02020603050405020304" pitchFamily="18" charset="0"/>
            </a:endParaRPr>
          </a:p>
          <a:p>
            <a:pPr marL="0" indent="0">
              <a:buClr>
                <a:srgbClr val="273D40"/>
              </a:buClr>
              <a:buSzPts val="600"/>
              <a:buFont typeface="Nanum Gothic"/>
              <a:buNone/>
            </a:pPr>
            <a:endParaRPr lang="en-ID"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pic>
        <p:nvPicPr>
          <p:cNvPr id="6" name="Picture 5" descr="sistem informasi">
            <a:hlinkClick r:id="rId3" tgtFrame="&quot;_blank&quot;"/>
            <a:extLst>
              <a:ext uri="{FF2B5EF4-FFF2-40B4-BE49-F238E27FC236}">
                <a16:creationId xmlns:a16="http://schemas.microsoft.com/office/drawing/2014/main" id="{F1B418A9-4AC1-D258-1ABD-BE03284822D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7969" y="367747"/>
            <a:ext cx="6758609" cy="40478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7"/>
          <p:cNvSpPr txBox="1">
            <a:spLocks noGrp="1"/>
          </p:cNvSpPr>
          <p:nvPr>
            <p:ph type="title"/>
          </p:nvPr>
        </p:nvSpPr>
        <p:spPr>
          <a:xfrm>
            <a:off x="1308408" y="1546300"/>
            <a:ext cx="7000540" cy="2527812"/>
          </a:xfrm>
          <a:prstGeom prst="rect">
            <a:avLst/>
          </a:prstGeom>
        </p:spPr>
        <p:txBody>
          <a:bodyPr spcFirstLastPara="1" wrap="square" lIns="91425" tIns="91425" rIns="91425" bIns="91425" anchor="t" anchorCtr="0">
            <a:noAutofit/>
          </a:bodyPr>
          <a:lstStyle/>
          <a:p>
            <a:pPr algn="l">
              <a:lnSpc>
                <a:spcPct val="115000"/>
              </a:lnSpc>
              <a:spcAft>
                <a:spcPts val="800"/>
              </a:spcAft>
            </a:pP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Pengguna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pelaku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sistem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informasi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manajemen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3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kelompok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yakni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1.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terdiri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dari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3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tingkatan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b="1" dirty="0">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Puncak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(Top Manager)</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Garis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Menengah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(Middle Manager)</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Calibri" panose="020F0502020204030204" pitchFamily="34" charset="0"/>
                <a:ea typeface="Calibri" panose="020F0502020204030204" pitchFamily="34" charset="0"/>
                <a:cs typeface="Times New Roman" panose="02020603050405020304" pitchFamily="18" charset="0"/>
              </a:rPr>
              <a:t>-</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Garis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(First Line) </a:t>
            </a:r>
            <a:br>
              <a:rPr lang="en-ID" sz="1200" dirty="0">
                <a:effectLst/>
                <a:latin typeface="Times New Roman" panose="02020603050405020304" pitchFamily="18"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2. Non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Manajer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yaitu</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karyawan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merupakan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sumber</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daya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manusia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sebagai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penggerak</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utama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sebuah</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3. Orang-orang dan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yang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ada</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dalam</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lingkungan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perusahaan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seperti</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br>
              <a:rPr lang="en-ID" sz="1200" dirty="0">
                <a:effectLst/>
                <a:latin typeface="Calibri" panose="020F0502020204030204" pitchFamily="34" charset="0"/>
                <a:ea typeface="Calibri" panose="020F0502020204030204" pitchFamily="34" charset="0"/>
                <a:cs typeface="Times New Roman" panose="02020603050405020304" pitchFamily="18" charset="0"/>
              </a:rPr>
            </a:b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Supervisor dan</a:t>
            </a:r>
            <a:r>
              <a:rPr lang="en-ID" sz="1200" dirty="0">
                <a:latin typeface="Calibri" panose="020F0502020204030204" pitchFamily="34" charset="0"/>
                <a:ea typeface="Calibri" panose="020F0502020204030204" pitchFamily="34" charset="0"/>
                <a:cs typeface="Times New Roman" panose="02020603050405020304" pitchFamily="18" charset="0"/>
              </a:rPr>
              <a:t> </a:t>
            </a:r>
            <a:r>
              <a:rPr lang="en-ID" sz="1200" dirty="0" err="1">
                <a:latin typeface="Times New Roman" panose="02020603050405020304" pitchFamily="18" charset="0"/>
                <a:ea typeface="Calibri" panose="020F0502020204030204" pitchFamily="34" charset="0"/>
                <a:cs typeface="Times New Roman" panose="02020603050405020304" pitchFamily="18" charset="0"/>
              </a:rPr>
              <a:t>p</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impinan</a:t>
            </a:r>
            <a:r>
              <a:rPr lang="en-ID" sz="1200" dirty="0">
                <a:effectLst/>
                <a:latin typeface="Times New Roman" panose="02020603050405020304" pitchFamily="18" charset="0"/>
                <a:ea typeface="Calibri" panose="020F0502020204030204" pitchFamily="34" charset="0"/>
                <a:cs typeface="Times New Roman" panose="02020603050405020304" pitchFamily="18" charset="0"/>
              </a:rPr>
              <a:t> </a:t>
            </a:r>
            <a:r>
              <a:rPr lang="en-ID" sz="1200" dirty="0" err="1">
                <a:latin typeface="Times New Roman" panose="02020603050405020304" pitchFamily="18" charset="0"/>
                <a:ea typeface="Calibri" panose="020F0502020204030204" pitchFamily="34" charset="0"/>
                <a:cs typeface="Times New Roman" panose="02020603050405020304" pitchFamily="18" charset="0"/>
              </a:rPr>
              <a:t>p</a:t>
            </a:r>
            <a:r>
              <a:rPr lang="en-ID" sz="1200" dirty="0" err="1">
                <a:effectLst/>
                <a:latin typeface="Times New Roman" panose="02020603050405020304" pitchFamily="18" charset="0"/>
                <a:ea typeface="Calibri" panose="020F0502020204030204" pitchFamily="34" charset="0"/>
                <a:cs typeface="Times New Roman" panose="02020603050405020304" pitchFamily="18" charset="0"/>
              </a:rPr>
              <a:t>royek</a:t>
            </a:r>
            <a:endParaRPr sz="1200" dirty="0"/>
          </a:p>
        </p:txBody>
      </p:sp>
      <p:grpSp>
        <p:nvGrpSpPr>
          <p:cNvPr id="364" name="Google Shape;364;p37"/>
          <p:cNvGrpSpPr/>
          <p:nvPr/>
        </p:nvGrpSpPr>
        <p:grpSpPr>
          <a:xfrm>
            <a:off x="713099" y="539392"/>
            <a:ext cx="7717804" cy="4088535"/>
            <a:chOff x="713099" y="539392"/>
            <a:chExt cx="7717804" cy="4088535"/>
          </a:xfrm>
        </p:grpSpPr>
        <p:sp>
          <p:nvSpPr>
            <p:cNvPr id="365" name="Google Shape;365;p37"/>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7"/>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Subtitle 3">
            <a:extLst>
              <a:ext uri="{FF2B5EF4-FFF2-40B4-BE49-F238E27FC236}">
                <a16:creationId xmlns:a16="http://schemas.microsoft.com/office/drawing/2014/main" id="{C383E5D9-E5C8-AD0B-0E2D-CED8CD6AD4FD}"/>
              </a:ext>
            </a:extLst>
          </p:cNvPr>
          <p:cNvSpPr>
            <a:spLocks noGrp="1"/>
          </p:cNvSpPr>
          <p:nvPr>
            <p:ph type="subTitle" idx="1"/>
          </p:nvPr>
        </p:nvSpPr>
        <p:spPr>
          <a:xfrm>
            <a:off x="1391557" y="238539"/>
            <a:ext cx="2771563" cy="1084739"/>
          </a:xfrm>
        </p:spPr>
        <p:txBody>
          <a:bodyPr/>
          <a:lstStyle/>
          <a:p>
            <a:r>
              <a:rPr lang="en-ID" sz="2400" b="1" dirty="0" err="1">
                <a:effectLst/>
                <a:latin typeface="Times New Roman" panose="02020603050405020304" pitchFamily="18" charset="0"/>
                <a:ea typeface="Calibri" panose="020F0502020204030204" pitchFamily="34" charset="0"/>
                <a:cs typeface="Times New Roman" panose="02020603050405020304" pitchFamily="18" charset="0"/>
              </a:rPr>
              <a:t>Pengguna</a:t>
            </a:r>
            <a:r>
              <a:rPr lang="en-ID" sz="2400" b="1" dirty="0">
                <a:effectLst/>
                <a:latin typeface="Times New Roman" panose="02020603050405020304" pitchFamily="18" charset="0"/>
                <a:ea typeface="Calibri" panose="020F0502020204030204" pitchFamily="34" charset="0"/>
                <a:cs typeface="Times New Roman" panose="02020603050405020304" pitchFamily="18" charset="0"/>
              </a:rPr>
              <a:t> SDM</a:t>
            </a:r>
            <a:endParaRPr lang="en-ID"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ID"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8"/>
          <p:cNvSpPr txBox="1">
            <a:spLocks noGrp="1"/>
          </p:cNvSpPr>
          <p:nvPr>
            <p:ph type="title"/>
          </p:nvPr>
        </p:nvSpPr>
        <p:spPr>
          <a:xfrm>
            <a:off x="897353" y="726861"/>
            <a:ext cx="3590164" cy="10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PERANGKAT YANG DIGUNAKAN</a:t>
            </a:r>
            <a:endParaRPr sz="2800" dirty="0"/>
          </a:p>
        </p:txBody>
      </p:sp>
      <p:sp>
        <p:nvSpPr>
          <p:cNvPr id="373" name="Google Shape;373;p38"/>
          <p:cNvSpPr txBox="1">
            <a:spLocks noGrp="1"/>
          </p:cNvSpPr>
          <p:nvPr>
            <p:ph type="subTitle" idx="1"/>
          </p:nvPr>
        </p:nvSpPr>
        <p:spPr>
          <a:xfrm>
            <a:off x="1292087" y="1858617"/>
            <a:ext cx="6808304" cy="2007705"/>
          </a:xfrm>
          <a:prstGeom prst="rect">
            <a:avLst/>
          </a:prstGeom>
        </p:spPr>
        <p:txBody>
          <a:bodyPr spcFirstLastPara="1" wrap="square" lIns="91425" tIns="91425" rIns="91425" bIns="91425" anchor="t" anchorCtr="0">
            <a:noAutofit/>
          </a:bodyPr>
          <a:lstStyle/>
          <a:p>
            <a:pPr algn="ct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Sumber</a:t>
            </a:r>
            <a:r>
              <a:rPr lang="en-ID" sz="1200" dirty="0">
                <a:effectLst/>
                <a:latin typeface="Times New Roman" panose="02020603050405020304" pitchFamily="18" charset="0"/>
                <a:ea typeface="Times New Roman" panose="02020603050405020304" pitchFamily="18" charset="0"/>
              </a:rPr>
              <a:t> Daya </a:t>
            </a:r>
            <a:r>
              <a:rPr lang="en-ID" sz="1200" dirty="0" err="1">
                <a:effectLst/>
                <a:latin typeface="Times New Roman" panose="02020603050405020304" pitchFamily="18" charset="0"/>
                <a:ea typeface="Times New Roman" panose="02020603050405020304" pitchFamily="18" charset="0"/>
              </a:rPr>
              <a:t>Manusia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biasanya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menggunakan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beberapa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lunak</a:t>
            </a:r>
            <a:r>
              <a:rPr lang="en-ID" sz="1200" dirty="0">
                <a:effectLst/>
                <a:latin typeface="Times New Roman" panose="02020603050405020304" pitchFamily="18" charset="0"/>
                <a:ea typeface="Times New Roman" panose="02020603050405020304" pitchFamily="18" charset="0"/>
              </a:rPr>
              <a:t> dan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keras</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untuk</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menjalankan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fungsi-fungsi</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berbeda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Beberapa</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perangkat</a:t>
            </a:r>
            <a:r>
              <a:rPr lang="en-ID" sz="1200" dirty="0">
                <a:effectLst/>
                <a:latin typeface="Times New Roman" panose="02020603050405020304" pitchFamily="18" charset="0"/>
                <a:ea typeface="Times New Roman" panose="02020603050405020304" pitchFamily="18" charset="0"/>
              </a:rPr>
              <a:t> yang </a:t>
            </a:r>
            <a:r>
              <a:rPr lang="en-ID" sz="1200" dirty="0" err="1">
                <a:effectLst/>
                <a:latin typeface="Times New Roman" panose="02020603050405020304" pitchFamily="18" charset="0"/>
                <a:ea typeface="Times New Roman" panose="02020603050405020304" pitchFamily="18" charset="0"/>
              </a:rPr>
              <a:t>umum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digunakan</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dalam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Sistem</a:t>
            </a:r>
            <a:r>
              <a:rPr lang="en-ID" sz="1200" dirty="0">
                <a:effectLst/>
                <a:latin typeface="Times New Roman" panose="02020603050405020304" pitchFamily="18" charset="0"/>
                <a:ea typeface="Times New Roman" panose="02020603050405020304" pitchFamily="18" charset="0"/>
              </a:rPr>
              <a:t> </a:t>
            </a:r>
            <a:r>
              <a:rPr lang="en-ID" sz="1200" dirty="0" err="1">
                <a:effectLst/>
                <a:latin typeface="Times New Roman" panose="02020603050405020304" pitchFamily="18" charset="0"/>
                <a:ea typeface="Times New Roman" panose="02020603050405020304" pitchFamily="18" charset="0"/>
              </a:rPr>
              <a:t>Informasi</a:t>
            </a:r>
            <a:r>
              <a:rPr lang="en-ID" sz="1200" dirty="0">
                <a:effectLst/>
                <a:latin typeface="Times New Roman" panose="02020603050405020304" pitchFamily="18" charset="0"/>
                <a:ea typeface="Times New Roman" panose="02020603050405020304" pitchFamily="18" charset="0"/>
              </a:rPr>
              <a:t> SDM </a:t>
            </a:r>
            <a:r>
              <a:rPr lang="en-ID" sz="1200" dirty="0" err="1">
                <a:effectLst/>
                <a:latin typeface="Times New Roman" panose="02020603050405020304" pitchFamily="18" charset="0"/>
                <a:ea typeface="Times New Roman" panose="02020603050405020304" pitchFamily="18" charset="0"/>
              </a:rPr>
              <a:t>antara</a:t>
            </a:r>
            <a:r>
              <a:rPr lang="en-ID" sz="1200" dirty="0">
                <a:effectLst/>
                <a:latin typeface="Times New Roman" panose="02020603050405020304" pitchFamily="18" charset="0"/>
                <a:ea typeface="Times New Roman" panose="02020603050405020304" pitchFamily="18" charset="0"/>
              </a:rPr>
              <a:t> lain:</a:t>
            </a:r>
          </a:p>
          <a:p>
            <a:pPr algn="ctr"/>
            <a:endParaRPr lang="en-ID" sz="1200" dirty="0">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1.Perangkat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Aplikasi</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HRM (Human Resource Management)</a:t>
            </a: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2.Perangkat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Penggajian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endParaRPr lang="en-ID" sz="1200" dirty="0">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3.Perangkat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Manajemen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Kinerja</a:t>
            </a:r>
          </a:p>
          <a:p>
            <a:pPr marL="0" lvl="0" indent="0" algn="ctr" rtl="0">
              <a:spcBef>
                <a:spcPts val="0"/>
              </a:spcBef>
              <a:spcAft>
                <a:spcPts val="0"/>
              </a:spcAft>
              <a:buNone/>
            </a:pPr>
            <a:r>
              <a:rPr lang="en-ID" sz="1200" dirty="0">
                <a:latin typeface="Calibri" panose="020F0502020204030204" pitchFamily="34" charset="0"/>
                <a:ea typeface="Calibri" panose="020F0502020204030204" pitchFamily="34" charset="0"/>
                <a:cs typeface="Times New Roman" panose="02020603050405020304" pitchFamily="18" charset="0"/>
              </a:rPr>
              <a:t>4.</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Keras</a:t>
            </a:r>
            <a:endParaRPr lang="en-ID" sz="1200" kern="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ctr" rtl="0">
              <a:spcBef>
                <a:spcPts val="0"/>
              </a:spcBef>
              <a:spcAft>
                <a:spcPts val="0"/>
              </a:spcAft>
              <a:buNone/>
            </a:pPr>
            <a:r>
              <a:rPr lang="en-ID" sz="1200" kern="0" dirty="0">
                <a:effectLst/>
                <a:latin typeface="Calibri" panose="020F0502020204030204" pitchFamily="34" charset="0"/>
                <a:ea typeface="Calibri" panose="020F0502020204030204" pitchFamily="34" charset="0"/>
                <a:cs typeface="Times New Roman" panose="02020603050405020304" pitchFamily="18" charset="0"/>
              </a:rPr>
              <a:t>5.Perangkat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Lunak</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Pelatihan</a:t>
            </a:r>
            <a:r>
              <a:rPr lang="en-ID" sz="1200" kern="0" dirty="0">
                <a:effectLst/>
                <a:latin typeface="Calibri" panose="020F0502020204030204" pitchFamily="34" charset="0"/>
                <a:ea typeface="Calibri" panose="020F0502020204030204" pitchFamily="34" charset="0"/>
                <a:cs typeface="Times New Roman" panose="02020603050405020304" pitchFamily="18" charset="0"/>
              </a:rPr>
              <a:t> dan </a:t>
            </a:r>
            <a:r>
              <a:rPr lang="en-ID" sz="1200" kern="0" dirty="0" err="1">
                <a:effectLst/>
                <a:latin typeface="Calibri" panose="020F0502020204030204" pitchFamily="34" charset="0"/>
                <a:ea typeface="Calibri" panose="020F0502020204030204" pitchFamily="34" charset="0"/>
                <a:cs typeface="Times New Roman" panose="02020603050405020304" pitchFamily="18" charset="0"/>
              </a:rPr>
              <a:t>Pengembangan</a:t>
            </a:r>
            <a:endParaRPr lang="en-ID" sz="1200" kern="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Professional Media Kit by Slidesgo">
  <a:themeElements>
    <a:clrScheme name="Simple Light">
      <a:dk1>
        <a:srgbClr val="4E549F"/>
      </a:dk1>
      <a:lt1>
        <a:srgbClr val="DDD6D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4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1182</Words>
  <Application>Microsoft Office PowerPoint</Application>
  <PresentationFormat>On-screen Show (16:9)</PresentationFormat>
  <Paragraphs>76</Paragraphs>
  <Slides>14</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Calibri</vt:lpstr>
      <vt:lpstr>Bebas Neue</vt:lpstr>
      <vt:lpstr>Arial</vt:lpstr>
      <vt:lpstr>Playfair Display</vt:lpstr>
      <vt:lpstr>Geometr415 Blk BT</vt:lpstr>
      <vt:lpstr>Nanum Gothic</vt:lpstr>
      <vt:lpstr>Roboto Condensed Light</vt:lpstr>
      <vt:lpstr>Times New Roman</vt:lpstr>
      <vt:lpstr>Professional Media Kit by Slidesgo</vt:lpstr>
      <vt:lpstr>Sistem informasi sumber daya manusia  kelompok 11 </vt:lpstr>
      <vt:lpstr>Pengertian Sistem Informasi Sumber Daya Manusia</vt:lpstr>
      <vt:lpstr>Meningkatkan efisiensi proses SDM: Sistem informasi SDM dapat membantu meningkatkan efisiensi proses SDM dengan mengotomatisasi tugas-tugas yang rutin seperti penggajian, manajemen absensi, manajemen data karyawan, dan lain-lain. </vt:lpstr>
      <vt:lpstr>Fungsi  SDM</vt:lpstr>
      <vt:lpstr>Komponen  SDM</vt:lpstr>
      <vt:lpstr>Tipe-tipe system informasi</vt:lpstr>
      <vt:lpstr>PowerPoint Presentation</vt:lpstr>
      <vt:lpstr>Pengguna dan pelaku sistem informasi manajemen ada 3 kelompok, yakni:  1. Manajer, yang terdiri dari 3 tingkatan yaitu:  -Manajer Puncak (Top Manager) -Manajer Garis Menengah (Middle Manager) -Manajer Garis Pertama (First Line)  2. Non Manajer, yaitu karyawan yang merupakan sumber daya manusia sebagai penggerak utama sebuah perusahaan.  3. Orang-orang dan perusahaan-perusahaan yang ada dalam lingkungan perusahaan, seperti:   Supervisor dan pimpinan proyek</vt:lpstr>
      <vt:lpstr>PERANGKAT YANG DIGUNAKAN</vt:lpstr>
      <vt:lpstr>KELEBIHAN DAN KEKURANGAN SDM</vt:lpstr>
      <vt:lpstr>Berikut adalah 10 contoh penerapan sistem informasi SDM dalam perusahaan:  1.Sistem manajemen talenta: Mencakup pengumpulan, pengolahan, dan analisis data tentang karyawan dengan tujuan mengidentifikasi bakat dan kemampuan tertentu serta memfasilitasi pengembangan karir mereka.  2.Sistem manajemen kinerja: Memantau kinerja karyawan dan memberikan umpan balik yang berkaitan dengan tujuan kinerja, pengembangan karyawan, dan manfaat perusahaan.  3.Sistem manajemen absensi: Mengelola catatan kehadiran karyawan untuk penggajian dan manajemen kinerja.  4.Sistem manajemen gaji:Memantau dan mengelola penggajian karyawan.   5.Sistem manajemen pelatihan: Menyediakan pelatihan yang dibutuhkan untuk karyawan untuk meningkatkan kinerja mereka.    </vt:lpstr>
      <vt:lpstr>6. Sistem manajemen rekrutmen: Mengelola proses rekrutmen mulai dari perekrutan  hingga penerimaan karyawan baru.  7. Sistem manajemen pengunduran diri karyawan: Mengelola proses pengunduran  diri karyawan dan menyimpan catatan pengunduran diri.  8. Sistem manajemen kontrak karyawan: Mengelola kontrak karyawan dan  menyimpan catatan kontrak.  9. Sistem manajemen tunjangan dan kesejahteraan karyawan: Mengelola manfaat  dan tunjangan karyawan seperti asuransi kesehatan, asuransi jiwa, dan lainnya.  10. Sistem manajemen pensiun karyawan: Mengelola dana pensiun karyawan dan  menyimpan catatan pensiun.</vt:lpstr>
      <vt:lpstr>Kesimpulan  Sistem Informasi Manajemen Sumber Daya Manusia adalah sebuah sistem yang mendukung proses pengambilan keputusan dengan menyediakan berbagai informasi yang diperlukan. Informasi yang disediakan merupakan berbagai informasi mengenai pegaswai dalam sebuah organisasi atau perusahaan. Sistem informasi sumber daya manusia sangat penting dalam suatu perusahaan, karena kesuksesan suatu perusahaan salah satunya ditentukan oleh kualitas sumber daya manusia yang terdapat dalam perusahaan tersebut. Kegiatan utama Sumber Daya Manusia adalah perekrutan dan penerimaan, pendidikan dan pelatihan, manajemen data, serta penghentian dan administrasi tunjangan. </vt:lpstr>
      <vt:lpstr>TERIMAKASIH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Sistem informasi sumber daya manusia  kelompok 11</dc:title>
  <dc:creator>SlimBook13</dc:creator>
  <cp:lastModifiedBy>sajidatulfa alawiyah</cp:lastModifiedBy>
  <cp:revision>3</cp:revision>
  <dcterms:modified xsi:type="dcterms:W3CDTF">2023-07-17T16:31:47Z</dcterms:modified>
</cp:coreProperties>
</file>